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402" r:id="rId2"/>
    <p:sldId id="466" r:id="rId3"/>
    <p:sldId id="468" r:id="rId4"/>
    <p:sldId id="475" r:id="rId5"/>
    <p:sldId id="476" r:id="rId6"/>
    <p:sldId id="477" r:id="rId7"/>
    <p:sldId id="478" r:id="rId8"/>
    <p:sldId id="479" r:id="rId9"/>
    <p:sldId id="480" r:id="rId10"/>
    <p:sldId id="481" r:id="rId11"/>
    <p:sldId id="482" r:id="rId12"/>
    <p:sldId id="483" r:id="rId13"/>
    <p:sldId id="484" r:id="rId14"/>
    <p:sldId id="485" r:id="rId15"/>
    <p:sldId id="486" r:id="rId16"/>
    <p:sldId id="493" r:id="rId17"/>
    <p:sldId id="494" r:id="rId18"/>
    <p:sldId id="487" r:id="rId19"/>
    <p:sldId id="488" r:id="rId20"/>
    <p:sldId id="489" r:id="rId21"/>
    <p:sldId id="490" r:id="rId22"/>
    <p:sldId id="492" r:id="rId23"/>
    <p:sldId id="491" r:id="rId24"/>
    <p:sldId id="474" r:id="rId25"/>
    <p:sldId id="495" r:id="rId26"/>
  </p:sldIdLst>
  <p:sldSz cx="9144000" cy="6858000" type="screen4x3"/>
  <p:notesSz cx="6858000" cy="9144000"/>
  <p:defaultTextStyle>
    <a:defPPr>
      <a:defRPr lang="ja-JP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579" autoAdjust="0"/>
    <p:restoredTop sz="99198" autoAdjust="0"/>
  </p:normalViewPr>
  <p:slideViewPr>
    <p:cSldViewPr snapToObjects="1">
      <p:cViewPr>
        <p:scale>
          <a:sx n="150" d="100"/>
          <a:sy n="150" d="100"/>
        </p:scale>
        <p:origin x="-1960" y="-1168"/>
      </p:cViewPr>
      <p:guideLst>
        <p:guide orient="horz" pos="3475"/>
        <p:guide pos="3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C856BE8A-AA91-4340-848A-25F777B9F578}" type="datetime1">
              <a:rPr lang="ja-JP" altLang="en-US"/>
              <a:pPr>
                <a:defRPr/>
              </a:pPr>
              <a:t>7/21/17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6059CAAA-0A86-B746-AEEA-6EBD0798C5C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06421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pitchFamily="-107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/>
          </a:p>
        </p:txBody>
      </p:sp>
      <p:sp>
        <p:nvSpPr>
          <p:cNvPr id="1536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58954C-5C83-BB4D-ADD2-BDA4F2E9B5BD}" type="slidenum">
              <a:rPr lang="ja-JP" altLang="en-US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pPr/>
              <a:t>1</a:t>
            </a:fld>
            <a:endParaRPr lang="ja-JP" altLang="en-US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382A9-DADD-2648-9AA8-8102BF7AC752}" type="datetime1">
              <a:rPr lang="ja-JP" altLang="en-US"/>
              <a:pPr>
                <a:defRPr/>
              </a:pPr>
              <a:t>7/21/17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6E0B6-65A8-DB47-877E-795092A8DA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EED33-63D7-8C4C-B7F7-D23438F293B7}" type="datetime1">
              <a:rPr lang="ja-JP" altLang="en-US"/>
              <a:pPr>
                <a:defRPr/>
              </a:pPr>
              <a:t>7/21/17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D10B3-759D-2445-B92C-42CD147BC79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34A1D-1B66-2A41-AC3E-F1A3FD7E1425}" type="datetime1">
              <a:rPr lang="ja-JP" altLang="en-US"/>
              <a:pPr>
                <a:defRPr/>
              </a:pPr>
              <a:t>7/21/17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81822-2132-8449-8BF3-1BBB86802B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80AF4-2673-C146-BB22-319A94377447}" type="datetime1">
              <a:rPr lang="ja-JP" altLang="en-US"/>
              <a:pPr>
                <a:defRPr/>
              </a:pPr>
              <a:t>7/21/17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69862-C8B9-604A-9ED8-E2D96DF5873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4A2A4-E9F7-0E49-8013-43E6C2410FCC}" type="datetime1">
              <a:rPr lang="ja-JP" altLang="en-US"/>
              <a:pPr>
                <a:defRPr/>
              </a:pPr>
              <a:t>7/21/17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524AF-C4B8-3940-8559-E5EA84914BD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5E477-75B9-D748-9CBA-2B39897AC1F8}" type="datetime1">
              <a:rPr lang="ja-JP" altLang="en-US"/>
              <a:pPr>
                <a:defRPr/>
              </a:pPr>
              <a:t>7/21/17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BB496-B1FE-FB42-B2C1-6FB50F9BAD0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086BB-0EC7-2040-87DE-731351795D20}" type="datetime1">
              <a:rPr lang="ja-JP" altLang="en-US"/>
              <a:pPr>
                <a:defRPr/>
              </a:pPr>
              <a:t>7/21/17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70F2F-1612-4B4E-97D7-3BD6DDA9D1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8B800-2721-1E49-8501-67BB53D16BFD}" type="datetime1">
              <a:rPr lang="ja-JP" altLang="en-US"/>
              <a:pPr>
                <a:defRPr/>
              </a:pPr>
              <a:t>7/21/17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25E16-1D6A-2C44-ABBA-6CB241D0AF5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006FB-9A05-614B-9FA0-34D825C91B5A}" type="datetime1">
              <a:rPr lang="ja-JP" altLang="en-US"/>
              <a:pPr>
                <a:defRPr/>
              </a:pPr>
              <a:t>7/21/17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13DB-4850-4B40-8124-FFB6408CD2D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11B1D-73B5-1746-B259-BC795919FE1E}" type="datetime1">
              <a:rPr lang="ja-JP" altLang="en-US"/>
              <a:pPr>
                <a:defRPr/>
              </a:pPr>
              <a:t>7/21/17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DFAE4-333F-0C49-8A7F-67C372A3D88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A101F-01AA-9149-BD0D-600A696957A9}" type="datetime1">
              <a:rPr lang="ja-JP" altLang="en-US"/>
              <a:pPr>
                <a:defRPr/>
              </a:pPr>
              <a:t>7/21/17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504E5-C7F8-BA47-B67A-AAEF4E24E6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FA46832-BD70-7749-98C6-82BF96BB2248}" type="datetime1">
              <a:rPr lang="ja-JP" altLang="en-US"/>
              <a:pPr>
                <a:defRPr/>
              </a:pPr>
              <a:t>7/21/17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F1FCFC9-BFE5-B74E-B615-0BBF863D670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pitchFamily="-29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29" charset="0"/>
          <a:ea typeface="ＭＳ Ｐゴシック" pitchFamily="-29" charset="-128"/>
          <a:cs typeface="ＭＳ Ｐゴシック" pitchFamily="-29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29" charset="0"/>
          <a:ea typeface="ＭＳ Ｐゴシック" pitchFamily="-29" charset="-128"/>
          <a:cs typeface="ＭＳ Ｐゴシック" pitchFamily="-29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29" charset="0"/>
          <a:ea typeface="ＭＳ Ｐゴシック" pitchFamily="-29" charset="-128"/>
          <a:cs typeface="ＭＳ Ｐゴシック" pitchFamily="-29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29" charset="0"/>
          <a:ea typeface="ＭＳ Ｐゴシック" pitchFamily="-29" charset="-128"/>
          <a:cs typeface="ＭＳ Ｐゴシック" pitchFamily="-2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29" charset="0"/>
          <a:ea typeface="ＭＳ Ｐゴシック" pitchFamily="-29" charset="-128"/>
          <a:cs typeface="ＭＳ Ｐゴシック" pitchFamily="-2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29" charset="0"/>
          <a:ea typeface="ＭＳ Ｐゴシック" pitchFamily="-29" charset="-128"/>
          <a:cs typeface="ＭＳ Ｐゴシック" pitchFamily="-2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29" charset="0"/>
          <a:ea typeface="ＭＳ Ｐゴシック" pitchFamily="-29" charset="-128"/>
          <a:cs typeface="ＭＳ Ｐゴシック" pitchFamily="-2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29" charset="0"/>
          <a:ea typeface="ＭＳ Ｐゴシック" pitchFamily="-29" charset="-128"/>
          <a:cs typeface="ＭＳ Ｐゴシック" pitchFamily="-29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pitchFamily="-29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-107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-107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-107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ctrTitle"/>
          </p:nvPr>
        </p:nvSpPr>
        <p:spPr>
          <a:xfrm>
            <a:off x="342900" y="1592920"/>
            <a:ext cx="8458200" cy="3420256"/>
          </a:xfrm>
        </p:spPr>
        <p:txBody>
          <a:bodyPr rtlCol="0">
            <a:no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200" i="1" dirty="0">
                <a:latin typeface="Helvetica"/>
                <a:cs typeface="Helvetica"/>
              </a:rPr>
              <a:t>Synthesis of Classical-</a:t>
            </a:r>
            <a:r>
              <a:rPr lang="en-US" sz="3200" i="1" dirty="0" err="1">
                <a:latin typeface="Helvetica"/>
                <a:cs typeface="Helvetica"/>
              </a:rPr>
              <a:t>Nonclassical</a:t>
            </a:r>
            <a:r>
              <a:rPr lang="en-US" sz="3200" i="1" dirty="0">
                <a:latin typeface="Helvetica"/>
                <a:cs typeface="Helvetica"/>
              </a:rPr>
              <a:t> Hybrid Cannabinoids</a:t>
            </a:r>
            <a:r>
              <a:rPr lang="en-US" sz="3200" dirty="0"/>
              <a:t> </a:t>
            </a:r>
            <a:r>
              <a:rPr lang="en-US" altLang="ja-JP" sz="3200" b="1" i="1" kern="4800" dirty="0" smtClean="0">
                <a:latin typeface="Helvetica"/>
                <a:cs typeface="Helvetica"/>
              </a:rPr>
              <a:t/>
            </a:r>
            <a:br>
              <a:rPr lang="en-US" altLang="ja-JP" sz="3200" b="1" i="1" kern="4800" dirty="0" smtClean="0">
                <a:latin typeface="Helvetica"/>
                <a:cs typeface="Helvetica"/>
              </a:rPr>
            </a:br>
            <a:r>
              <a:rPr lang="en-US" altLang="ja-JP" sz="2000" i="1" kern="4800" dirty="0" smtClean="0">
                <a:latin typeface="Helvetica"/>
                <a:cs typeface="Helvetica"/>
              </a:rPr>
              <a:t>Marcus A. Tius</a:t>
            </a:r>
            <a:br>
              <a:rPr lang="en-US" altLang="ja-JP" sz="2000" i="1" kern="4800" dirty="0" smtClean="0">
                <a:latin typeface="Helvetica"/>
                <a:cs typeface="Helvetica"/>
              </a:rPr>
            </a:br>
            <a:r>
              <a:rPr lang="en-US" altLang="ja-JP" sz="2000" i="1" kern="4800" dirty="0" smtClean="0">
                <a:latin typeface="Helvetica"/>
                <a:cs typeface="Helvetica"/>
              </a:rPr>
              <a:t>University of Hawaii</a:t>
            </a:r>
            <a:br>
              <a:rPr lang="en-US" altLang="ja-JP" sz="2000" i="1" kern="4800" dirty="0" smtClean="0">
                <a:latin typeface="Helvetica"/>
                <a:cs typeface="Helvetica"/>
              </a:rPr>
            </a:br>
            <a:r>
              <a:rPr lang="en-US" altLang="ja-JP" sz="2000" i="1" kern="4800" dirty="0">
                <a:latin typeface="Helvetica"/>
                <a:cs typeface="Helvetica"/>
              </a:rPr>
              <a:t/>
            </a:r>
            <a:br>
              <a:rPr lang="en-US" altLang="ja-JP" sz="2000" i="1" kern="4800" dirty="0">
                <a:latin typeface="Helvetica"/>
                <a:cs typeface="Helvetica"/>
              </a:rPr>
            </a:br>
            <a:r>
              <a:rPr lang="en-US" altLang="ja-JP" sz="2000" i="1" kern="4800" dirty="0" smtClean="0">
                <a:latin typeface="Helvetica"/>
                <a:cs typeface="Helvetica"/>
              </a:rPr>
              <a:t/>
            </a:r>
            <a:br>
              <a:rPr lang="en-US" altLang="ja-JP" sz="2000" i="1" kern="4800" dirty="0" smtClean="0">
                <a:latin typeface="Helvetica"/>
                <a:cs typeface="Helvetica"/>
              </a:rPr>
            </a:br>
            <a:r>
              <a:rPr lang="en-US" altLang="ja-JP" sz="2400" i="1" kern="4800" dirty="0" smtClean="0">
                <a:latin typeface="Helvetica"/>
                <a:cs typeface="Helvetica"/>
              </a:rPr>
              <a:t>CPDA Conference, Northeastern University</a:t>
            </a:r>
            <a:r>
              <a:rPr lang="en-US" altLang="ja-JP" sz="2000" i="1" kern="4800" dirty="0" smtClean="0">
                <a:latin typeface="Helvetica"/>
                <a:cs typeface="Helvetica"/>
              </a:rPr>
              <a:t/>
            </a:r>
            <a:br>
              <a:rPr lang="en-US" altLang="ja-JP" sz="2000" i="1" kern="4800" dirty="0" smtClean="0">
                <a:latin typeface="Helvetica"/>
                <a:cs typeface="Helvetica"/>
              </a:rPr>
            </a:br>
            <a:r>
              <a:rPr lang="en-US" altLang="ja-JP" sz="2400" i="1" kern="4800" dirty="0" smtClean="0">
                <a:latin typeface="Helvetica"/>
                <a:cs typeface="Helvetica"/>
              </a:rPr>
              <a:t>August 12, 2017</a:t>
            </a:r>
            <a:endParaRPr lang="ja-JP" altLang="en-US" sz="3200" b="1" i="1" kern="4800" dirty="0" smtClean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 bwMode="auto">
          <a:xfrm>
            <a:off x="467544" y="225425"/>
            <a:ext cx="7632848" cy="4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pitchFamily="-29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9pPr>
          </a:lstStyle>
          <a:p>
            <a:pPr algn="l"/>
            <a:r>
              <a:rPr lang="en-US" altLang="ja-JP" sz="2400" b="1" i="1" dirty="0" smtClean="0">
                <a:latin typeface="Helvetica"/>
                <a:cs typeface="Helvetica"/>
              </a:rPr>
              <a:t>Something Does not Make Sense</a:t>
            </a:r>
            <a:endParaRPr lang="ja-JP" altLang="en-US" sz="2400" b="1" i="1" dirty="0">
              <a:latin typeface="Helvetic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908720"/>
            <a:ext cx="4673600" cy="1282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353939"/>
            <a:ext cx="7776864" cy="311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9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 bwMode="auto">
          <a:xfrm>
            <a:off x="467544" y="225425"/>
            <a:ext cx="7632848" cy="4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pitchFamily="-29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9pPr>
          </a:lstStyle>
          <a:p>
            <a:pPr algn="l"/>
            <a:r>
              <a:rPr lang="en-US" altLang="ja-JP" sz="2400" b="1" i="1" dirty="0" smtClean="0">
                <a:latin typeface="Helvetica"/>
                <a:cs typeface="Helvetica"/>
              </a:rPr>
              <a:t>No Exotic Lewis Acid Needed!</a:t>
            </a:r>
            <a:endParaRPr lang="ja-JP" altLang="en-US" sz="2400" b="1" i="1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1612900"/>
            <a:ext cx="8648700" cy="3619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5203525"/>
            <a:ext cx="1802284" cy="165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4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 bwMode="auto">
          <a:xfrm>
            <a:off x="467544" y="225425"/>
            <a:ext cx="7632848" cy="4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pitchFamily="-29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9pPr>
          </a:lstStyle>
          <a:p>
            <a:pPr algn="l"/>
            <a:r>
              <a:rPr lang="en-US" altLang="ja-JP" sz="2400" b="1" i="1" dirty="0" smtClean="0">
                <a:latin typeface="Helvetica"/>
                <a:cs typeface="Helvetica"/>
              </a:rPr>
              <a:t>C-11 Functionalized Hybrid Compounds</a:t>
            </a:r>
            <a:endParaRPr lang="ja-JP" altLang="en-US" sz="2400" b="1" i="1" dirty="0">
              <a:latin typeface="Helvetica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36712"/>
            <a:ext cx="8244408" cy="2931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356992"/>
            <a:ext cx="691276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94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 bwMode="auto">
          <a:xfrm>
            <a:off x="467544" y="225425"/>
            <a:ext cx="7632848" cy="4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pitchFamily="-29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9pPr>
          </a:lstStyle>
          <a:p>
            <a:pPr algn="l"/>
            <a:r>
              <a:rPr lang="en-US" altLang="ja-JP" sz="2400" b="1" i="1" dirty="0" smtClean="0">
                <a:latin typeface="Helvetica"/>
                <a:cs typeface="Helvetica"/>
              </a:rPr>
              <a:t>How to Modify the Lipophilic </a:t>
            </a:r>
            <a:r>
              <a:rPr lang="en-US" altLang="ja-JP" sz="2400" b="1" i="1" dirty="0" err="1" smtClean="0">
                <a:latin typeface="Helvetica"/>
                <a:cs typeface="Helvetica"/>
              </a:rPr>
              <a:t>Sidechain</a:t>
            </a:r>
            <a:endParaRPr lang="ja-JP" altLang="en-US" sz="2400" b="1" i="1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052736"/>
            <a:ext cx="8445500" cy="233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2420888"/>
            <a:ext cx="87757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60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 bwMode="auto">
          <a:xfrm>
            <a:off x="467544" y="225425"/>
            <a:ext cx="7632848" cy="4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pitchFamily="-29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9pPr>
          </a:lstStyle>
          <a:p>
            <a:pPr algn="l"/>
            <a:r>
              <a:rPr lang="en-US" altLang="ja-JP" sz="2400" b="1" i="1" dirty="0" smtClean="0">
                <a:latin typeface="Helvetica"/>
                <a:cs typeface="Helvetica"/>
              </a:rPr>
              <a:t>The Phenolic Hydroxyls can be Differentiated</a:t>
            </a:r>
            <a:endParaRPr lang="ja-JP" altLang="en-US" sz="2400" b="1" i="1" dirty="0">
              <a:latin typeface="Helvetica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549400"/>
            <a:ext cx="83185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50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 bwMode="auto">
          <a:xfrm>
            <a:off x="467544" y="225425"/>
            <a:ext cx="7632848" cy="4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pitchFamily="-29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9pPr>
          </a:lstStyle>
          <a:p>
            <a:pPr algn="l"/>
            <a:r>
              <a:rPr lang="en-US" altLang="ja-JP" sz="2400" b="1" i="1" dirty="0" smtClean="0">
                <a:latin typeface="Helvetica"/>
                <a:cs typeface="Helvetica"/>
              </a:rPr>
              <a:t>The Phenolic Hydroxyls can be Differentiated</a:t>
            </a:r>
            <a:endParaRPr lang="ja-JP" altLang="en-US" sz="2400" b="1" i="1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340768"/>
            <a:ext cx="875030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5522747"/>
            <a:ext cx="3352800" cy="59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252068"/>
            <a:ext cx="39878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3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 bwMode="auto">
          <a:xfrm>
            <a:off x="467544" y="225425"/>
            <a:ext cx="7632848" cy="4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pitchFamily="-29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9pPr>
          </a:lstStyle>
          <a:p>
            <a:pPr algn="l"/>
            <a:r>
              <a:rPr lang="en-US" altLang="ja-JP" sz="2400" b="1" i="1" dirty="0" smtClean="0">
                <a:latin typeface="Helvetica"/>
                <a:cs typeface="Helvetica"/>
              </a:rPr>
              <a:t>A Different Cross-Coupling Reaction</a:t>
            </a:r>
            <a:endParaRPr lang="ja-JP" altLang="en-US" sz="2400" b="1" i="1" dirty="0">
              <a:latin typeface="Helvetica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87" y="999356"/>
            <a:ext cx="8229177" cy="5525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581128"/>
            <a:ext cx="24003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03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 bwMode="auto">
          <a:xfrm>
            <a:off x="467544" y="225425"/>
            <a:ext cx="7632848" cy="4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pitchFamily="-29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9pPr>
          </a:lstStyle>
          <a:p>
            <a:pPr algn="l"/>
            <a:r>
              <a:rPr lang="en-US" altLang="ja-JP" sz="2400" b="1" i="1" dirty="0" smtClean="0">
                <a:latin typeface="Helvetica"/>
                <a:cs typeface="Helvetica"/>
              </a:rPr>
              <a:t>C1’-Aza Compounds and Salts</a:t>
            </a:r>
            <a:endParaRPr lang="ja-JP" altLang="en-US" sz="2400" b="1" i="1" dirty="0"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3573016"/>
            <a:ext cx="2400300" cy="76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124744"/>
            <a:ext cx="5746338" cy="512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54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 bwMode="auto">
          <a:xfrm>
            <a:off x="467544" y="225425"/>
            <a:ext cx="7632848" cy="4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pitchFamily="-29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9pPr>
          </a:lstStyle>
          <a:p>
            <a:pPr algn="l"/>
            <a:r>
              <a:rPr lang="en-US" altLang="ja-JP" sz="2400" b="1" i="1" dirty="0" smtClean="0">
                <a:latin typeface="Helvetica"/>
                <a:cs typeface="Helvetica"/>
              </a:rPr>
              <a:t>Introduction of the Lipophilic Group via </a:t>
            </a:r>
            <a:r>
              <a:rPr lang="en-US" altLang="ja-JP" sz="2400" b="1" i="1" dirty="0" err="1" smtClean="0">
                <a:latin typeface="Helvetica"/>
                <a:cs typeface="Helvetica"/>
              </a:rPr>
              <a:t>Benzyne</a:t>
            </a:r>
            <a:endParaRPr lang="ja-JP" altLang="en-US" sz="2400" b="1" i="1" dirty="0">
              <a:latin typeface="Helvetica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033636"/>
            <a:ext cx="8636000" cy="361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368" y="4018508"/>
            <a:ext cx="33020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8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 bwMode="auto">
          <a:xfrm>
            <a:off x="467544" y="225425"/>
            <a:ext cx="7632848" cy="4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pitchFamily="-29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9pPr>
          </a:lstStyle>
          <a:p>
            <a:pPr algn="l"/>
            <a:r>
              <a:rPr lang="en-US" altLang="ja-JP" sz="2400" b="1" i="1" dirty="0" smtClean="0">
                <a:latin typeface="Helvetica"/>
                <a:cs typeface="Helvetica"/>
              </a:rPr>
              <a:t>Can the Same Approach be Used for the SAH?</a:t>
            </a:r>
            <a:endParaRPr lang="ja-JP" altLang="en-US" sz="2400" b="1" i="1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836712"/>
            <a:ext cx="7696200" cy="242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600" y="2276872"/>
            <a:ext cx="23368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5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52736"/>
            <a:ext cx="6553200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600" y="3573016"/>
            <a:ext cx="4368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08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 bwMode="auto">
          <a:xfrm>
            <a:off x="467544" y="225425"/>
            <a:ext cx="7632848" cy="4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pitchFamily="-29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9pPr>
          </a:lstStyle>
          <a:p>
            <a:pPr algn="l"/>
            <a:r>
              <a:rPr lang="en-US" altLang="ja-JP" sz="2400" b="1" i="1" dirty="0" smtClean="0">
                <a:latin typeface="Helvetica"/>
                <a:cs typeface="Helvetica"/>
              </a:rPr>
              <a:t>Can the Same Approach be Used for the SAH?</a:t>
            </a:r>
            <a:endParaRPr lang="ja-JP" altLang="en-US" sz="2400" b="1" i="1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836712"/>
            <a:ext cx="7696200" cy="2425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3284984"/>
            <a:ext cx="7264400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5031060"/>
            <a:ext cx="2832100" cy="163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7792" y="4941168"/>
            <a:ext cx="42926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96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 bwMode="auto">
          <a:xfrm>
            <a:off x="467544" y="225425"/>
            <a:ext cx="7632848" cy="4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pitchFamily="-29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9pPr>
          </a:lstStyle>
          <a:p>
            <a:pPr algn="l"/>
            <a:r>
              <a:rPr lang="en-US" altLang="ja-JP" sz="2400" b="1" i="1" dirty="0" smtClean="0">
                <a:latin typeface="Helvetica"/>
                <a:cs typeface="Helvetica"/>
              </a:rPr>
              <a:t>Can the Same Approach be Used for the SAH?</a:t>
            </a:r>
            <a:endParaRPr lang="ja-JP" altLang="en-US" sz="2400" b="1" i="1" dirty="0">
              <a:latin typeface="Helvetic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927100"/>
            <a:ext cx="8470900" cy="4991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240" y="4895056"/>
            <a:ext cx="3251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64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 bwMode="auto">
          <a:xfrm>
            <a:off x="467544" y="225425"/>
            <a:ext cx="8568952" cy="4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pitchFamily="-29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9pPr>
          </a:lstStyle>
          <a:p>
            <a:pPr algn="l"/>
            <a:r>
              <a:rPr lang="en-US" altLang="ja-JP" sz="2400" b="1" i="1" dirty="0" smtClean="0">
                <a:latin typeface="Helvetica"/>
                <a:cs typeface="Helvetica"/>
              </a:rPr>
              <a:t>There are Reasons to Want to Have a Handle on the SAH</a:t>
            </a:r>
            <a:endParaRPr lang="ja-JP" altLang="en-US" sz="2400" b="1" i="1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53108"/>
            <a:ext cx="8120483" cy="397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79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 bwMode="auto">
          <a:xfrm>
            <a:off x="467544" y="225425"/>
            <a:ext cx="7632848" cy="4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pitchFamily="-29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9pPr>
          </a:lstStyle>
          <a:p>
            <a:pPr algn="l"/>
            <a:r>
              <a:rPr lang="en-US" altLang="ja-JP" sz="2400" b="1" i="1" dirty="0" smtClean="0">
                <a:latin typeface="Helvetica"/>
                <a:cs typeface="Helvetica"/>
              </a:rPr>
              <a:t>Can the Same Approach be Used for the SAH?</a:t>
            </a:r>
            <a:endParaRPr lang="ja-JP" altLang="en-US" sz="2400" b="1" i="1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899" y="1772816"/>
            <a:ext cx="5132413" cy="264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Text Box 3"/>
          <p:cNvSpPr txBox="1">
            <a:spLocks noChangeArrowheads="1"/>
          </p:cNvSpPr>
          <p:nvPr/>
        </p:nvSpPr>
        <p:spPr bwMode="auto">
          <a:xfrm>
            <a:off x="4114800" y="228600"/>
            <a:ext cx="5029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FAC090"/>
                </a:solidFill>
              </a:rPr>
              <a:t>Dr. Alex </a:t>
            </a:r>
            <a:r>
              <a:rPr lang="en-US" dirty="0" err="1" smtClean="0">
                <a:solidFill>
                  <a:srgbClr val="FAC090"/>
                </a:solidFill>
              </a:rPr>
              <a:t>Makriyannis</a:t>
            </a:r>
            <a:endParaRPr lang="en-US" dirty="0" smtClean="0">
              <a:solidFill>
                <a:srgbClr val="FAC090"/>
              </a:solidFill>
            </a:endParaRPr>
          </a:p>
          <a:p>
            <a:r>
              <a:rPr lang="en-US" dirty="0" smtClean="0">
                <a:solidFill>
                  <a:srgbClr val="FAC090"/>
                </a:solidFill>
              </a:rPr>
              <a:t>The CPDA Conference Team</a:t>
            </a:r>
          </a:p>
          <a:p>
            <a:r>
              <a:rPr lang="en-US" dirty="0">
                <a:solidFill>
                  <a:srgbClr val="FAC090"/>
                </a:solidFill>
              </a:rPr>
              <a:t>Financial support from </a:t>
            </a:r>
            <a:r>
              <a:rPr lang="en-US" dirty="0" smtClean="0">
                <a:solidFill>
                  <a:srgbClr val="FAC090"/>
                </a:solidFill>
              </a:rPr>
              <a:t>NIH to A.M. (DA009158</a:t>
            </a:r>
            <a:r>
              <a:rPr lang="en-US" dirty="0">
                <a:solidFill>
                  <a:srgbClr val="FAC090"/>
                </a:solidFill>
              </a:rPr>
              <a:t>, DA023142</a:t>
            </a:r>
            <a:r>
              <a:rPr lang="en-US" dirty="0" smtClean="0">
                <a:solidFill>
                  <a:srgbClr val="FAC090"/>
                </a:solidFill>
              </a:rPr>
              <a:t>, DA007215</a:t>
            </a:r>
            <a:r>
              <a:rPr lang="en-US" dirty="0">
                <a:solidFill>
                  <a:srgbClr val="FAC090"/>
                </a:solidFill>
              </a:rPr>
              <a:t>, and </a:t>
            </a:r>
            <a:r>
              <a:rPr lang="en-US" dirty="0" smtClean="0">
                <a:solidFill>
                  <a:srgbClr val="FAC090"/>
                </a:solidFill>
              </a:rPr>
              <a:t>DA026795)</a:t>
            </a:r>
            <a:endParaRPr lang="en-US" dirty="0">
              <a:solidFill>
                <a:srgbClr val="FAC090"/>
              </a:solidFill>
            </a:endParaRPr>
          </a:p>
          <a:p>
            <a:r>
              <a:rPr lang="en-US" dirty="0" smtClean="0">
                <a:solidFill>
                  <a:srgbClr val="FAC090"/>
                </a:solidFill>
              </a:rPr>
              <a:t>Group </a:t>
            </a:r>
            <a:r>
              <a:rPr lang="en-US" dirty="0">
                <a:solidFill>
                  <a:srgbClr val="FAC090"/>
                </a:solidFill>
              </a:rPr>
              <a:t>Members, past and </a:t>
            </a:r>
            <a:r>
              <a:rPr lang="en-US" dirty="0" smtClean="0">
                <a:solidFill>
                  <a:srgbClr val="FAC090"/>
                </a:solidFill>
              </a:rPr>
              <a:t>present</a:t>
            </a:r>
            <a:r>
              <a:rPr lang="en-US" dirty="0" smtClean="0">
                <a:solidFill>
                  <a:srgbClr val="FFB712"/>
                </a:solidFill>
              </a:rPr>
              <a:t> </a:t>
            </a:r>
            <a:endParaRPr lang="en-US" dirty="0">
              <a:solidFill>
                <a:srgbClr val="FFB7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783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Text Box 3"/>
          <p:cNvSpPr txBox="1">
            <a:spLocks noChangeArrowheads="1"/>
          </p:cNvSpPr>
          <p:nvPr/>
        </p:nvSpPr>
        <p:spPr bwMode="auto">
          <a:xfrm>
            <a:off x="4114800" y="228600"/>
            <a:ext cx="5029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FAC090"/>
                </a:solidFill>
              </a:rPr>
              <a:t>Dr. Alex </a:t>
            </a:r>
            <a:r>
              <a:rPr lang="en-US" dirty="0" err="1" smtClean="0">
                <a:solidFill>
                  <a:srgbClr val="FAC090"/>
                </a:solidFill>
              </a:rPr>
              <a:t>Makriyannis</a:t>
            </a:r>
            <a:endParaRPr lang="en-US" dirty="0" smtClean="0">
              <a:solidFill>
                <a:srgbClr val="FAC090"/>
              </a:solidFill>
            </a:endParaRPr>
          </a:p>
          <a:p>
            <a:r>
              <a:rPr lang="en-US" dirty="0" smtClean="0">
                <a:solidFill>
                  <a:srgbClr val="FAC090"/>
                </a:solidFill>
              </a:rPr>
              <a:t>The CPDA Conference Team</a:t>
            </a:r>
          </a:p>
          <a:p>
            <a:r>
              <a:rPr lang="en-US" dirty="0">
                <a:solidFill>
                  <a:srgbClr val="FAC090"/>
                </a:solidFill>
              </a:rPr>
              <a:t>Financial support from </a:t>
            </a:r>
            <a:r>
              <a:rPr lang="en-US" dirty="0" smtClean="0">
                <a:solidFill>
                  <a:srgbClr val="FAC090"/>
                </a:solidFill>
              </a:rPr>
              <a:t>NIH to A.M. (DA009158</a:t>
            </a:r>
            <a:r>
              <a:rPr lang="en-US" dirty="0">
                <a:solidFill>
                  <a:srgbClr val="FAC090"/>
                </a:solidFill>
              </a:rPr>
              <a:t>, DA023142</a:t>
            </a:r>
            <a:r>
              <a:rPr lang="en-US" dirty="0" smtClean="0">
                <a:solidFill>
                  <a:srgbClr val="FAC090"/>
                </a:solidFill>
              </a:rPr>
              <a:t>, DA007215</a:t>
            </a:r>
            <a:r>
              <a:rPr lang="en-US" dirty="0">
                <a:solidFill>
                  <a:srgbClr val="FAC090"/>
                </a:solidFill>
              </a:rPr>
              <a:t>, and </a:t>
            </a:r>
            <a:r>
              <a:rPr lang="en-US" dirty="0" smtClean="0">
                <a:solidFill>
                  <a:srgbClr val="FAC090"/>
                </a:solidFill>
              </a:rPr>
              <a:t>DA026795)</a:t>
            </a:r>
            <a:endParaRPr lang="en-US" dirty="0">
              <a:solidFill>
                <a:srgbClr val="FAC090"/>
              </a:solidFill>
            </a:endParaRPr>
          </a:p>
          <a:p>
            <a:r>
              <a:rPr lang="en-US" dirty="0" smtClean="0">
                <a:solidFill>
                  <a:srgbClr val="FAC090"/>
                </a:solidFill>
              </a:rPr>
              <a:t>Group </a:t>
            </a:r>
            <a:r>
              <a:rPr lang="en-US" dirty="0">
                <a:solidFill>
                  <a:srgbClr val="FAC090"/>
                </a:solidFill>
              </a:rPr>
              <a:t>Members, past and </a:t>
            </a:r>
            <a:r>
              <a:rPr lang="en-US" dirty="0" smtClean="0">
                <a:solidFill>
                  <a:srgbClr val="FAC090"/>
                </a:solidFill>
              </a:rPr>
              <a:t>present</a:t>
            </a:r>
            <a:r>
              <a:rPr lang="en-US" dirty="0" smtClean="0">
                <a:solidFill>
                  <a:srgbClr val="FFB712"/>
                </a:solidFill>
              </a:rPr>
              <a:t> </a:t>
            </a:r>
            <a:endParaRPr lang="en-US" dirty="0">
              <a:solidFill>
                <a:srgbClr val="FFB71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2300"/>
            <a:ext cx="9144000" cy="524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87273"/>
            <a:ext cx="9144000" cy="5249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12246"/>
            <a:ext cx="9144000" cy="524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9" y="4737219"/>
            <a:ext cx="9144000" cy="524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262192"/>
            <a:ext cx="9144000" cy="524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9" y="5733256"/>
            <a:ext cx="9144000" cy="5249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09" y="6258229"/>
            <a:ext cx="9144000" cy="52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97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 bwMode="auto">
          <a:xfrm>
            <a:off x="467544" y="225425"/>
            <a:ext cx="6192688" cy="4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pitchFamily="-29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9pPr>
          </a:lstStyle>
          <a:p>
            <a:pPr algn="l"/>
            <a:r>
              <a:rPr lang="en-US" altLang="ja-JP" sz="2400" b="1" i="1" dirty="0" smtClean="0">
                <a:latin typeface="Helvetica"/>
                <a:cs typeface="Helvetica"/>
              </a:rPr>
              <a:t>Approach to the Synthesis</a:t>
            </a:r>
            <a:endParaRPr lang="ja-JP" altLang="en-US" sz="2400" b="1" i="1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12900"/>
            <a:ext cx="70104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8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 bwMode="auto">
          <a:xfrm>
            <a:off x="467544" y="225425"/>
            <a:ext cx="6696744" cy="4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pitchFamily="-29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9pPr>
          </a:lstStyle>
          <a:p>
            <a:pPr algn="l"/>
            <a:r>
              <a:rPr lang="en-US" altLang="ja-JP" sz="2400" b="1" i="1" dirty="0" smtClean="0">
                <a:latin typeface="Helvetica"/>
                <a:cs typeface="Helvetica"/>
              </a:rPr>
              <a:t>One Way to Avoid Forming the </a:t>
            </a:r>
            <a:r>
              <a:rPr lang="en-US" altLang="ja-JP" sz="2400" b="1" i="1" dirty="0" err="1" smtClean="0">
                <a:latin typeface="Helvetica"/>
                <a:cs typeface="Helvetica"/>
              </a:rPr>
              <a:t>abn</a:t>
            </a:r>
            <a:r>
              <a:rPr lang="en-US" altLang="ja-JP" sz="2400" b="1" i="1" dirty="0" smtClean="0">
                <a:latin typeface="Helvetica"/>
                <a:cs typeface="Helvetica"/>
              </a:rPr>
              <a:t> Product</a:t>
            </a:r>
            <a:endParaRPr lang="ja-JP" altLang="en-US" sz="2400" b="1" i="1" dirty="0"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44824"/>
            <a:ext cx="8382000" cy="2476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2296" y="5005619"/>
            <a:ext cx="6099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works, but it adds steps and working with the </a:t>
            </a:r>
            <a:r>
              <a:rPr lang="en-US" dirty="0" err="1" smtClean="0"/>
              <a:t>cuprate</a:t>
            </a:r>
            <a:endParaRPr lang="en-US" dirty="0"/>
          </a:p>
          <a:p>
            <a:r>
              <a:rPr lang="en-US" dirty="0" smtClean="0"/>
              <a:t>requires care to exclude air and moisture.</a:t>
            </a:r>
          </a:p>
        </p:txBody>
      </p:sp>
    </p:spTree>
    <p:extLst>
      <p:ext uri="{BB962C8B-B14F-4D97-AF65-F5344CB8AC3E}">
        <p14:creationId xmlns:p14="http://schemas.microsoft.com/office/powerpoint/2010/main" val="262668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 bwMode="auto">
          <a:xfrm>
            <a:off x="467544" y="225425"/>
            <a:ext cx="6696744" cy="4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pitchFamily="-29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9pPr>
          </a:lstStyle>
          <a:p>
            <a:pPr algn="l"/>
            <a:r>
              <a:rPr lang="en-US" altLang="ja-JP" sz="2400" b="1" i="1" dirty="0" smtClean="0">
                <a:latin typeface="Helvetica"/>
                <a:cs typeface="Helvetica"/>
              </a:rPr>
              <a:t>The Lilly </a:t>
            </a:r>
            <a:r>
              <a:rPr lang="en-US" altLang="ja-JP" sz="2400" b="1" i="1" dirty="0" err="1" smtClean="0">
                <a:latin typeface="Helvetica"/>
                <a:cs typeface="Helvetica"/>
              </a:rPr>
              <a:t>Nabilone</a:t>
            </a:r>
            <a:r>
              <a:rPr lang="en-US" altLang="ja-JP" sz="2400" b="1" i="1" dirty="0" smtClean="0">
                <a:latin typeface="Helvetica"/>
                <a:cs typeface="Helvetica"/>
              </a:rPr>
              <a:t> Synthesis</a:t>
            </a:r>
            <a:endParaRPr lang="ja-JP" altLang="en-US" sz="2400" b="1" i="1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4480644"/>
            <a:ext cx="7810500" cy="2044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268760"/>
            <a:ext cx="84709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1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 bwMode="auto">
          <a:xfrm>
            <a:off x="467544" y="225425"/>
            <a:ext cx="7632848" cy="4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pitchFamily="-29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9pPr>
          </a:lstStyle>
          <a:p>
            <a:pPr algn="l"/>
            <a:r>
              <a:rPr lang="en-US" altLang="ja-JP" sz="2400" b="1" i="1" dirty="0" smtClean="0">
                <a:solidFill>
                  <a:srgbClr val="0000FF"/>
                </a:solidFill>
                <a:latin typeface="Helvetica"/>
                <a:cs typeface="Helvetica"/>
              </a:rPr>
              <a:t>What is Wrong</a:t>
            </a:r>
            <a:r>
              <a:rPr lang="en-US" altLang="ja-JP" sz="2400" b="1" i="1" dirty="0" smtClean="0">
                <a:latin typeface="Helvetica"/>
                <a:cs typeface="Helvetica"/>
              </a:rPr>
              <a:t> with the Lilly </a:t>
            </a:r>
            <a:r>
              <a:rPr lang="en-US" altLang="ja-JP" sz="2400" b="1" i="1" dirty="0" err="1" smtClean="0">
                <a:latin typeface="Helvetica"/>
                <a:cs typeface="Helvetica"/>
              </a:rPr>
              <a:t>Nabilone</a:t>
            </a:r>
            <a:r>
              <a:rPr lang="en-US" altLang="ja-JP" sz="2400" b="1" i="1" dirty="0" smtClean="0">
                <a:latin typeface="Helvetica"/>
                <a:cs typeface="Helvetica"/>
              </a:rPr>
              <a:t> Synthesis?</a:t>
            </a:r>
            <a:endParaRPr lang="ja-JP" altLang="en-US" sz="2400" b="1" i="1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4480644"/>
            <a:ext cx="7810500" cy="204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96" y="817860"/>
            <a:ext cx="86868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4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 bwMode="auto">
          <a:xfrm>
            <a:off x="467544" y="225425"/>
            <a:ext cx="7632848" cy="4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pitchFamily="-29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9pPr>
          </a:lstStyle>
          <a:p>
            <a:pPr algn="l"/>
            <a:r>
              <a:rPr lang="en-US" altLang="ja-JP" sz="2400" b="1" i="1" dirty="0" smtClean="0">
                <a:latin typeface="Helvetica"/>
                <a:cs typeface="Helvetica"/>
              </a:rPr>
              <a:t>Improve by Getting Rid of Problematic Steps</a:t>
            </a:r>
            <a:endParaRPr lang="ja-JP" altLang="en-US" sz="2400" b="1" i="1" dirty="0">
              <a:latin typeface="Helvetica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52736"/>
            <a:ext cx="71120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900" y="2882900"/>
            <a:ext cx="18415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24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 bwMode="auto">
          <a:xfrm>
            <a:off x="467544" y="225425"/>
            <a:ext cx="7632848" cy="4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pitchFamily="-29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9pPr>
          </a:lstStyle>
          <a:p>
            <a:pPr algn="l"/>
            <a:r>
              <a:rPr lang="en-US" altLang="ja-JP" sz="2400" b="1" i="1" dirty="0" smtClean="0">
                <a:latin typeface="Helvetica"/>
                <a:cs typeface="Helvetica"/>
              </a:rPr>
              <a:t>Improve by Getting Rid of Problematic Steps</a:t>
            </a:r>
            <a:endParaRPr lang="ja-JP" altLang="en-US" sz="2400" b="1" i="1" dirty="0">
              <a:latin typeface="Helvetica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52736"/>
            <a:ext cx="7112000" cy="1600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2628900"/>
            <a:ext cx="7658100" cy="158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1880" y="6309320"/>
            <a:ext cx="3530600" cy="20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4179912"/>
            <a:ext cx="7988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61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 bwMode="auto">
          <a:xfrm>
            <a:off x="467544" y="225425"/>
            <a:ext cx="7632848" cy="4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pitchFamily="-29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29" charset="0"/>
                <a:ea typeface="ＭＳ Ｐゴシック" pitchFamily="-29" charset="-128"/>
                <a:cs typeface="ＭＳ Ｐゴシック" pitchFamily="-29" charset="-128"/>
              </a:defRPr>
            </a:lvl9pPr>
          </a:lstStyle>
          <a:p>
            <a:pPr algn="l"/>
            <a:r>
              <a:rPr lang="en-US" altLang="ja-JP" sz="2400" b="1" i="1" dirty="0" smtClean="0">
                <a:latin typeface="Helvetica"/>
                <a:cs typeface="Helvetica"/>
              </a:rPr>
              <a:t>Something Does not Make Sense</a:t>
            </a:r>
            <a:endParaRPr lang="ja-JP" altLang="en-US" sz="2400" b="1" i="1" dirty="0">
              <a:latin typeface="Helvetic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908720"/>
            <a:ext cx="4673600" cy="128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348880"/>
            <a:ext cx="7703456" cy="332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10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23668</TotalTime>
  <Words>241</Words>
  <Application>Microsoft Macintosh PowerPoint</Application>
  <PresentationFormat>On-screen Show (4:3)</PresentationFormat>
  <Paragraphs>33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テーマ</vt:lpstr>
      <vt:lpstr>Synthesis of Classical-Nonclassical Hybrid Cannabinoids  Marcus A. Tius University of Hawaii   CPDA Conference, Northeastern University August 12,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北村 圭</dc:creator>
  <cp:lastModifiedBy>Marcus Tius</cp:lastModifiedBy>
  <cp:revision>1720</cp:revision>
  <cp:lastPrinted>2014-07-28T22:37:36Z</cp:lastPrinted>
  <dcterms:created xsi:type="dcterms:W3CDTF">2013-07-26T01:10:40Z</dcterms:created>
  <dcterms:modified xsi:type="dcterms:W3CDTF">2017-07-21T20:13:37Z</dcterms:modified>
</cp:coreProperties>
</file>