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2" r:id="rId3"/>
    <p:sldId id="308" r:id="rId4"/>
    <p:sldId id="309" r:id="rId5"/>
    <p:sldId id="310" r:id="rId6"/>
    <p:sldId id="285" r:id="rId7"/>
    <p:sldId id="286" r:id="rId8"/>
    <p:sldId id="264" r:id="rId9"/>
    <p:sldId id="262" r:id="rId10"/>
    <p:sldId id="300" r:id="rId11"/>
    <p:sldId id="304" r:id="rId12"/>
    <p:sldId id="306" r:id="rId13"/>
    <p:sldId id="268" r:id="rId14"/>
    <p:sldId id="269" r:id="rId15"/>
    <p:sldId id="270" r:id="rId16"/>
    <p:sldId id="272" r:id="rId17"/>
    <p:sldId id="274" r:id="rId18"/>
    <p:sldId id="288" r:id="rId19"/>
    <p:sldId id="312" r:id="rId20"/>
    <p:sldId id="313" r:id="rId21"/>
    <p:sldId id="290" r:id="rId22"/>
    <p:sldId id="289" r:id="rId23"/>
    <p:sldId id="291" r:id="rId24"/>
    <p:sldId id="292" r:id="rId25"/>
    <p:sldId id="293" r:id="rId26"/>
    <p:sldId id="303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320" r:id="rId36"/>
    <p:sldId id="284" r:id="rId37"/>
    <p:sldId id="321" r:id="rId38"/>
    <p:sldId id="297" r:id="rId39"/>
    <p:sldId id="298" r:id="rId40"/>
    <p:sldId id="317" r:id="rId41"/>
    <p:sldId id="296" r:id="rId42"/>
    <p:sldId id="305" r:id="rId43"/>
    <p:sldId id="318" r:id="rId44"/>
    <p:sldId id="319" r:id="rId45"/>
    <p:sldId id="299" r:id="rId46"/>
    <p:sldId id="314" r:id="rId47"/>
    <p:sldId id="315" r:id="rId48"/>
    <p:sldId id="307" r:id="rId49"/>
    <p:sldId id="311" r:id="rId50"/>
    <p:sldId id="25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2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EC0FF-5FBA-4E8F-9947-CF1F79A7DEA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49F00-83CC-4A9F-9F1A-C0DF41B8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4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9F00-83CC-4A9F-9F1A-C0DF41B80DD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2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5BF3-6DFC-466F-9CF7-06BA47BE1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8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5BF3-6DFC-466F-9CF7-06BA47BE1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7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5BF3-6DFC-466F-9CF7-06BA47BE1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5BF3-6DFC-466F-9CF7-06BA47BE1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8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5BF3-6DFC-466F-9CF7-06BA47BE1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8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5BF3-6DFC-466F-9CF7-06BA47BE1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4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5BF3-6DFC-466F-9CF7-06BA47BE1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5BF3-6DFC-466F-9CF7-06BA47BE1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5BF3-6DFC-466F-9CF7-06BA47BE1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5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5BF3-6DFC-466F-9CF7-06BA47BE1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4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5BF3-6DFC-466F-9CF7-06BA47BE1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94D3-3310-4209-85CB-311CECD1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2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5BF3-6DFC-466F-9CF7-06BA47BE1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694D3-3310-4209-85CB-311CECD1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2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1/2013.jamainternmed.733" TargetMode="External"/><Relationship Id="rId2" Type="http://schemas.openxmlformats.org/officeDocument/2006/relationships/hyperlink" Target="http://thischangedmypractice.com/author/chrstew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uidapp.com/howtous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DRUID® App</a:t>
            </a:r>
            <a:br>
              <a:rPr lang="en-US" dirty="0"/>
            </a:br>
            <a:r>
              <a:rPr lang="en-US" dirty="0"/>
              <a:t>for Measuring Impairment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Milburn, Ph.D.</a:t>
            </a:r>
          </a:p>
          <a:p>
            <a:r>
              <a:rPr lang="en-US" dirty="0" smtClean="0"/>
              <a:t>Psychology Department</a:t>
            </a:r>
          </a:p>
          <a:p>
            <a:r>
              <a:rPr lang="en-US" dirty="0" smtClean="0"/>
              <a:t>UMass/Boston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Opioids and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/>
              <a:t>By </a:t>
            </a:r>
            <a:r>
              <a:rPr lang="en-US" sz="3800" u="sng" dirty="0">
                <a:hlinkClick r:id="rId2" tooltip="Posts by Dr. Chris Stewart-Patterson"/>
              </a:rPr>
              <a:t>Dr. Chris Stewart-Patterson</a:t>
            </a:r>
            <a:r>
              <a:rPr lang="en-US" sz="3800" dirty="0"/>
              <a:t> on November 25, 2014</a:t>
            </a:r>
          </a:p>
          <a:p>
            <a:r>
              <a:rPr lang="en-US" sz="3800" dirty="0" smtClean="0"/>
              <a:t>The </a:t>
            </a:r>
            <a:r>
              <a:rPr lang="en-US" sz="3800" dirty="0"/>
              <a:t>reported past-year use of opioid pain relievers by Canadians was 21% in 2010 [1]. </a:t>
            </a:r>
            <a:r>
              <a:rPr lang="en-US" sz="3800" dirty="0" smtClean="0">
                <a:solidFill>
                  <a:srgbClr val="FF0000"/>
                </a:solidFill>
              </a:rPr>
              <a:t>Opioid </a:t>
            </a:r>
            <a:r>
              <a:rPr lang="en-US" sz="3800" dirty="0">
                <a:solidFill>
                  <a:srgbClr val="FF0000"/>
                </a:solidFill>
              </a:rPr>
              <a:t>medications may cause side effects of sedation, reduced attention, reduced short term </a:t>
            </a:r>
            <a:r>
              <a:rPr lang="en-US" sz="3800" dirty="0" smtClean="0">
                <a:solidFill>
                  <a:srgbClr val="FF0000"/>
                </a:solidFill>
              </a:rPr>
              <a:t>memory, </a:t>
            </a:r>
            <a:r>
              <a:rPr lang="en-US" sz="3800" dirty="0">
                <a:solidFill>
                  <a:srgbClr val="FF0000"/>
                </a:solidFill>
              </a:rPr>
              <a:t>reduced reaction time, reduced coordination, blurred vision and </a:t>
            </a:r>
            <a:r>
              <a:rPr lang="en-US" sz="3800" dirty="0" err="1">
                <a:solidFill>
                  <a:srgbClr val="FF0000"/>
                </a:solidFill>
              </a:rPr>
              <a:t>miosis</a:t>
            </a:r>
            <a:r>
              <a:rPr lang="en-US" sz="3800" dirty="0">
                <a:solidFill>
                  <a:srgbClr val="FF0000"/>
                </a:solidFill>
              </a:rPr>
              <a:t> all of which can adversely affect driving capability. </a:t>
            </a:r>
            <a:endParaRPr lang="en-US" sz="3800" dirty="0" smtClean="0">
              <a:solidFill>
                <a:srgbClr val="FF0000"/>
              </a:solidFill>
            </a:endParaRPr>
          </a:p>
          <a:p>
            <a:r>
              <a:rPr lang="en-US" sz="3800" dirty="0" smtClean="0"/>
              <a:t>A </a:t>
            </a:r>
            <a:r>
              <a:rPr lang="en-US" sz="3800" dirty="0"/>
              <a:t>Canadian study notes that individuals on high doses of opioids (100-199 morphine equivalents) have an Odds Ratio of 1.42 for road trauma as compared with very low opioid doses [3</a:t>
            </a:r>
            <a:r>
              <a:rPr lang="en-US" sz="3800" dirty="0" smtClean="0"/>
              <a:t>].</a:t>
            </a:r>
          </a:p>
          <a:p>
            <a:endParaRPr lang="en-US" sz="3800" dirty="0"/>
          </a:p>
          <a:p>
            <a:r>
              <a:rPr lang="en-US" sz="3800" dirty="0"/>
              <a:t>Gomes, T. </a:t>
            </a:r>
            <a:r>
              <a:rPr lang="en-US" sz="3800" i="1" dirty="0"/>
              <a:t>et al., </a:t>
            </a:r>
            <a:r>
              <a:rPr lang="en-US" sz="3800" dirty="0"/>
              <a:t>(2013). </a:t>
            </a:r>
            <a:r>
              <a:rPr lang="en-US" sz="3800" u="sng" dirty="0">
                <a:hlinkClick r:id="rId3"/>
              </a:rPr>
              <a:t>Opioid dose and risk of road trauma in Canada: A population-based study</a:t>
            </a:r>
            <a:r>
              <a:rPr lang="en-US" sz="3800" dirty="0"/>
              <a:t>. </a:t>
            </a:r>
            <a:r>
              <a:rPr lang="en-US" sz="3800" i="1" dirty="0"/>
              <a:t>JAMA Internal Medicine</a:t>
            </a:r>
            <a:r>
              <a:rPr lang="en-US" sz="3800" dirty="0"/>
              <a:t>, 173(3), 196-201. (</a:t>
            </a:r>
            <a:r>
              <a:rPr lang="en-US" sz="3800" u="sng" dirty="0">
                <a:hlinkClick r:id="rId3"/>
              </a:rPr>
              <a:t>View</a:t>
            </a:r>
            <a:r>
              <a:rPr lang="en-US" sz="38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and Impairment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092219"/>
              </p:ext>
            </p:extLst>
          </p:nvPr>
        </p:nvGraphicFramePr>
        <p:xfrm>
          <a:off x="152400" y="1219200"/>
          <a:ext cx="8686800" cy="5486400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271151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.05%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About 3 alcoholic drinks**</a:t>
                      </a:r>
                    </a:p>
                  </a:txBody>
                  <a:tcPr marL="69417" marR="69417" marT="69417" marB="6941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Exaggerated behavior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May have loss of small-muscle control (e.g., focusing your eyes)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Impaired judgment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Usually good feeling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Lowered alertness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Release of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inhibition</a:t>
                      </a:r>
                    </a:p>
                    <a:p>
                      <a:pPr algn="l" fontAlgn="t">
                        <a:buFont typeface="Arial"/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Lato"/>
                      </a:endParaRPr>
                    </a:p>
                  </a:txBody>
                  <a:tcPr marL="69417" marR="69417" marT="69417" marB="6941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Reduced coordination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Reduced ability to track moving objects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Difficulty steering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Reduced response to emergency driving situations</a:t>
                      </a:r>
                    </a:p>
                  </a:txBody>
                  <a:tcPr marL="69417" marR="69417" marT="69417" marB="6941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488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.08%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About 4 alcoholic drinks**</a:t>
                      </a:r>
                    </a:p>
                  </a:txBody>
                  <a:tcPr marL="69417" marR="69417" marT="69417" marB="6941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Muscle coordination becomes poor (e.g., balance, speech, vision, reaction time, and hearing)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Harder to detect danger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Judgment, self-control, reasoning, and memory are impaired</a:t>
                      </a:r>
                    </a:p>
                  </a:txBody>
                  <a:tcPr marL="69417" marR="69417" marT="69417" marB="6941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Concentration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Short-term memory loss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Speed control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Reduced information processing capability (e.g., signal detection, visual search)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Impaired perception</a:t>
                      </a:r>
                    </a:p>
                  </a:txBody>
                  <a:tcPr marL="69417" marR="69417" marT="69417" marB="6941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248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https://www.cdc.gov/motorvehiclesafety/impaired_driving/impaired-drv_factsheet.html</a:t>
            </a:r>
          </a:p>
        </p:txBody>
      </p:sp>
    </p:spTree>
    <p:extLst>
      <p:ext uri="{BB962C8B-B14F-4D97-AF65-F5344CB8AC3E}">
        <p14:creationId xmlns:p14="http://schemas.microsoft.com/office/powerpoint/2010/main" val="27453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Impairment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Slowing of reaction time</a:t>
            </a:r>
          </a:p>
          <a:p>
            <a:r>
              <a:rPr lang="en-US" dirty="0" smtClean="0"/>
              <a:t>Difficulty with divided attention tasks</a:t>
            </a:r>
          </a:p>
          <a:p>
            <a:r>
              <a:rPr lang="en-US" dirty="0" smtClean="0"/>
              <a:t>Cerebellum affected (balance, coordination,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9061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85" y="1706"/>
            <a:ext cx="627742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3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9" y="304800"/>
            <a:ext cx="84582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3" y="1690048"/>
            <a:ext cx="8229600" cy="50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1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5" y="304800"/>
            <a:ext cx="863619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5" y="304800"/>
            <a:ext cx="863619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5715000"/>
            <a:ext cx="82296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35341" r="-4446" b="35261"/>
          <a:stretch/>
        </p:blipFill>
        <p:spPr bwMode="auto">
          <a:xfrm>
            <a:off x="457200" y="441434"/>
            <a:ext cx="8686800" cy="340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7244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DRiving</a:t>
            </a:r>
            <a:r>
              <a:rPr lang="en-US" sz="3200" dirty="0" smtClean="0"/>
              <a:t> Under the Influence of Drugs”</a:t>
            </a:r>
          </a:p>
          <a:p>
            <a:r>
              <a:rPr lang="en-US" sz="3200" dirty="0" smtClean="0"/>
              <a:t>www.druidapp.com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47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DRUID® Works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Driving Impairment Literature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Four Tasks, measuring: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Reaction Time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Decision Making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Object Tracking--Hand/Eye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Coordination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Time Estimation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Balance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Divided Attention Tasks (DATs)</a:t>
            </a:r>
          </a:p>
          <a:p>
            <a:r>
              <a:rPr lang="en-US" dirty="0" smtClean="0"/>
              <a:t>Takes 2 minutes to complete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/>
              <a:t>Available for iPads, iPhones; Android version in a week or two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Calculates DRUID® Total Impairment Score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979683" cy="26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458200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38099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Calibration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45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Statement of the Problem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Cannabis </a:t>
            </a:r>
            <a:r>
              <a:rPr lang="en-US" dirty="0">
                <a:solidFill>
                  <a:srgbClr val="FF0000"/>
                </a:solidFill>
              </a:rPr>
              <a:t>use is steadily </a:t>
            </a:r>
            <a:r>
              <a:rPr lang="en-US" dirty="0" smtClean="0">
                <a:solidFill>
                  <a:srgbClr val="FF0000"/>
                </a:solidFill>
              </a:rPr>
              <a:t>increasing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throughout </a:t>
            </a:r>
            <a:r>
              <a:rPr lang="en-US" dirty="0">
                <a:solidFill>
                  <a:srgbClr val="FF0000"/>
                </a:solidFill>
              </a:rPr>
              <a:t>the United </a:t>
            </a:r>
            <a:r>
              <a:rPr lang="en-US" dirty="0" smtClean="0">
                <a:solidFill>
                  <a:srgbClr val="FF0000"/>
                </a:solidFill>
              </a:rPr>
              <a:t>States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Cannabis </a:t>
            </a:r>
            <a:r>
              <a:rPr lang="en-US" dirty="0">
                <a:solidFill>
                  <a:schemeClr val="tx1"/>
                </a:solidFill>
              </a:rPr>
              <a:t>consumption is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associated </a:t>
            </a:r>
            <a:r>
              <a:rPr lang="en-US" dirty="0">
                <a:solidFill>
                  <a:schemeClr val="tx1"/>
                </a:solidFill>
              </a:rPr>
              <a:t>with dose-dependent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levels </a:t>
            </a:r>
            <a:r>
              <a:rPr lang="en-US" dirty="0">
                <a:solidFill>
                  <a:schemeClr val="tx1"/>
                </a:solidFill>
              </a:rPr>
              <a:t>of cognitive </a:t>
            </a:r>
            <a:r>
              <a:rPr lang="en-US" dirty="0" smtClean="0">
                <a:solidFill>
                  <a:schemeClr val="tx1"/>
                </a:solidFill>
              </a:rPr>
              <a:t>impairment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However, there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u="sng" dirty="0">
                <a:solidFill>
                  <a:schemeClr val="tx1"/>
                </a:solidFill>
              </a:rPr>
              <a:t>no clearly defined standard for cannabis </a:t>
            </a:r>
            <a:r>
              <a:rPr lang="en-US" u="sng" dirty="0" smtClean="0">
                <a:solidFill>
                  <a:schemeClr val="tx1"/>
                </a:solidFill>
              </a:rPr>
              <a:t>intoxication</a:t>
            </a:r>
          </a:p>
          <a:p>
            <a:r>
              <a:rPr lang="en-US" b="1" dirty="0">
                <a:solidFill>
                  <a:schemeClr val="tx1"/>
                </a:solidFill>
              </a:rPr>
              <a:t>L</a:t>
            </a:r>
            <a:r>
              <a:rPr lang="en-US" b="1" dirty="0" smtClean="0">
                <a:solidFill>
                  <a:schemeClr val="tx1"/>
                </a:solidFill>
              </a:rPr>
              <a:t>ack </a:t>
            </a:r>
            <a:r>
              <a:rPr lang="en-US" b="1" dirty="0">
                <a:solidFill>
                  <a:schemeClr val="tx1"/>
                </a:solidFill>
              </a:rPr>
              <a:t>of a commonly accepted standard </a:t>
            </a:r>
            <a:r>
              <a:rPr lang="en-US" b="1" dirty="0" smtClean="0">
                <a:solidFill>
                  <a:schemeClr val="tx1"/>
                </a:solidFill>
              </a:rPr>
              <a:t>hinders federal</a:t>
            </a:r>
            <a:r>
              <a:rPr lang="en-US" b="1" dirty="0">
                <a:solidFill>
                  <a:schemeClr val="tx1"/>
                </a:solidFill>
              </a:rPr>
              <a:t>, state and </a:t>
            </a:r>
            <a:r>
              <a:rPr lang="en-US" b="1" dirty="0" smtClean="0">
                <a:solidFill>
                  <a:schemeClr val="tx1"/>
                </a:solidFill>
              </a:rPr>
              <a:t>local efforts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to confront </a:t>
            </a:r>
            <a:r>
              <a:rPr lang="en-US" b="1" u="sng" dirty="0" smtClean="0">
                <a:solidFill>
                  <a:schemeClr val="tx1"/>
                </a:solidFill>
              </a:rPr>
              <a:t>drugged driving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7"/>
          <a:stretch/>
        </p:blipFill>
        <p:spPr bwMode="auto">
          <a:xfrm>
            <a:off x="6248400" y="4876800"/>
            <a:ext cx="2706414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76-372C-4A43-B831-856115C8C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458200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10200" y="542672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Cannabis self-administration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2065021" y="5445093"/>
            <a:ext cx="45719" cy="609600"/>
          </a:xfrm>
          <a:prstGeom prst="up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55319" y="5486400"/>
            <a:ext cx="45719" cy="609600"/>
          </a:xfrm>
          <a:prstGeom prst="up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859195" y="5419551"/>
            <a:ext cx="45719" cy="609600"/>
          </a:xfrm>
          <a:prstGeom prst="up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38099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Calibration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34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DRUID® Reliability Assessing </a:t>
            </a:r>
            <a:br>
              <a:rPr lang="en-US" dirty="0" smtClean="0"/>
            </a:br>
            <a:r>
              <a:rPr lang="en-US" dirty="0" smtClean="0"/>
              <a:t>Cannabis Impairment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5476" r="3448" b="17475"/>
          <a:stretch/>
        </p:blipFill>
        <p:spPr bwMode="auto">
          <a:xfrm>
            <a:off x="152400" y="1676400"/>
            <a:ext cx="5618688" cy="500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2200" y="5334000"/>
            <a:ext cx="9144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38193" y="1395325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DRUID® Impairment Scores from same participant, vaporizing two samples (.4 gm) from the same batch of marijuana on two successive days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7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2895600"/>
            <a:ext cx="2362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0400" y="2743200"/>
            <a:ext cx="23622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912772" cy="1600200"/>
          </a:xfrm>
        </p:spPr>
        <p:txBody>
          <a:bodyPr/>
          <a:lstStyle/>
          <a:p>
            <a:r>
              <a:rPr lang="en-US" dirty="0" smtClean="0"/>
              <a:t>DRUID® scores and Blood Alcohol Concentration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4"/>
          <a:stretch/>
        </p:blipFill>
        <p:spPr bwMode="auto">
          <a:xfrm>
            <a:off x="110358" y="1637580"/>
            <a:ext cx="900368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1993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 = .86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67555" y="1993180"/>
            <a:ext cx="2514600" cy="1574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5474732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DRUID® and </a:t>
            </a:r>
            <a:r>
              <a:rPr lang="en-US" sz="2800" dirty="0" err="1" smtClean="0"/>
              <a:t>BacTrak</a:t>
            </a:r>
            <a:r>
              <a:rPr lang="en-US" sz="2800" dirty="0" smtClean="0"/>
              <a:t> Breathalyzer done repeatedly in close succession over a three hour period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15806" y="3244814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BAC</a:t>
            </a:r>
          </a:p>
          <a:p>
            <a:r>
              <a:rPr lang="en-US" dirty="0" smtClean="0"/>
              <a:t>BAC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852049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832"/>
            <a:ext cx="51435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277267"/>
            <a:ext cx="259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DRUID® includes graphic display of results, showing </a:t>
            </a:r>
            <a:r>
              <a:rPr lang="en-US" sz="2800" u="sng" dirty="0" smtClean="0"/>
              <a:t>impairment level (in green</a:t>
            </a:r>
            <a:r>
              <a:rPr lang="en-US" sz="2800" dirty="0" smtClean="0"/>
              <a:t>), </a:t>
            </a:r>
          </a:p>
          <a:p>
            <a:r>
              <a:rPr lang="en-US" sz="2800" dirty="0" smtClean="0"/>
              <a:t>and estimated BAC equivalent (in red)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15300" y="2798379"/>
            <a:ext cx="876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 = .08</a:t>
            </a:r>
          </a:p>
          <a:p>
            <a:endParaRPr lang="en-US" sz="2400" dirty="0" smtClean="0"/>
          </a:p>
          <a:p>
            <a:r>
              <a:rPr lang="en-US" sz="2400" dirty="0" smtClean="0"/>
              <a:t>BAC = .04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22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832"/>
            <a:ext cx="51435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277267"/>
            <a:ext cx="259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DRUID® includes graphic display of results, showing </a:t>
            </a:r>
            <a:r>
              <a:rPr lang="en-US" sz="2800" u="sng" dirty="0" smtClean="0"/>
              <a:t>impairment level (in green</a:t>
            </a:r>
            <a:r>
              <a:rPr lang="en-US" sz="2800" dirty="0" smtClean="0"/>
              <a:t>), </a:t>
            </a:r>
          </a:p>
          <a:p>
            <a:r>
              <a:rPr lang="en-US" sz="2800" dirty="0" smtClean="0"/>
              <a:t>and estimated BAC equivalent (in red)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15300" y="2798379"/>
            <a:ext cx="876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 = .08</a:t>
            </a:r>
          </a:p>
          <a:p>
            <a:endParaRPr lang="en-US" sz="2400" dirty="0" smtClean="0"/>
          </a:p>
          <a:p>
            <a:r>
              <a:rPr lang="en-US" sz="2400" dirty="0" smtClean="0"/>
              <a:t>BAC = .04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2743201"/>
            <a:ext cx="327660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832"/>
            <a:ext cx="51435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277267"/>
            <a:ext cx="259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DRUID® includes graphic display of results, showing </a:t>
            </a:r>
            <a:r>
              <a:rPr lang="en-US" sz="2800" u="sng" dirty="0" smtClean="0"/>
              <a:t>impairment level (in green</a:t>
            </a:r>
            <a:r>
              <a:rPr lang="en-US" sz="2800" dirty="0" smtClean="0"/>
              <a:t>), </a:t>
            </a:r>
          </a:p>
          <a:p>
            <a:r>
              <a:rPr lang="en-US" sz="2800" dirty="0" smtClean="0"/>
              <a:t>and estimated BAC equivalent (in red)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15300" y="2798379"/>
            <a:ext cx="876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 = .08</a:t>
            </a:r>
          </a:p>
          <a:p>
            <a:endParaRPr lang="en-US" sz="2400" dirty="0" smtClean="0"/>
          </a:p>
          <a:p>
            <a:r>
              <a:rPr lang="en-US" sz="2400" dirty="0" smtClean="0"/>
              <a:t>BAC = .04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40017" y="3200401"/>
            <a:ext cx="990600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00300" y="4196532"/>
            <a:ext cx="876300" cy="6151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5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/?ui=2&amp;ik=4547bd5303&amp;view=fimg&amp;th=15db8703efc5a6f9&amp;attid=0.1&amp;disp=emb&amp;realattid=15db86f71eaf59e1f231&amp;attbid=ANGjdJ_oGN4isJ8LGigRugyMLdRKKhD1QxiQLZ15XGIIICgla5yGQsFp0LjLwm7jMHH03zbZGE6fBTbgdyFCKcIZFJ4CnabYNor0qxW_lugOQb3BlzteerbVDVYRMPI&amp;sz=s0-l75-ft&amp;ats=1502037966386&amp;rm=15db8703efc5a6f9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mail.google.com/mail/u/0/?ui=2&amp;ik=4547bd5303&amp;view=fimg&amp;th=15db8703efc5a6f9&amp;attid=0.1&amp;disp=emb&amp;realattid=15db86f71eaf59e1f231&amp;attbid=ANGjdJ_oGN4isJ8LGigRugyMLdRKKhD1QxiQLZ15XGIIICgla5yGQsFp0LjLwm7jMHH03zbZGE6fBTbgdyFCKcIZFJ4CnabYNor0qxW_lugOQb3BlzteerbVDVYRMPI&amp;sz=s0-l75-ft&amp;ats=1502037966386&amp;rm=15db8703efc5a6f9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937"/>
            <a:ext cx="513754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524000"/>
            <a:ext cx="152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New Results </a:t>
            </a:r>
            <a:r>
              <a:rPr lang="en-US" sz="2800" smtClean="0"/>
              <a:t>Display Graph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5201"/>
            <a:ext cx="513754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838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TASK 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838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TASK 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99052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7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838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TASK 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2527738"/>
            <a:ext cx="381000" cy="3678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Statement of the Problem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Cannabis </a:t>
            </a:r>
            <a:r>
              <a:rPr lang="en-US" dirty="0">
                <a:solidFill>
                  <a:schemeClr val="tx1"/>
                </a:solidFill>
              </a:rPr>
              <a:t>use is steadily </a:t>
            </a:r>
            <a:r>
              <a:rPr lang="en-US" dirty="0" smtClean="0">
                <a:solidFill>
                  <a:schemeClr val="tx1"/>
                </a:solidFill>
              </a:rPr>
              <a:t>increasing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throughout </a:t>
            </a:r>
            <a:r>
              <a:rPr lang="en-US" dirty="0">
                <a:solidFill>
                  <a:schemeClr val="tx1"/>
                </a:solidFill>
              </a:rPr>
              <a:t>the United </a:t>
            </a:r>
            <a:r>
              <a:rPr lang="en-US" dirty="0" smtClean="0">
                <a:solidFill>
                  <a:schemeClr val="tx1"/>
                </a:solidFill>
              </a:rPr>
              <a:t>States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Cannabis </a:t>
            </a:r>
            <a:r>
              <a:rPr lang="en-US" dirty="0">
                <a:solidFill>
                  <a:srgbClr val="FF0000"/>
                </a:solidFill>
              </a:rPr>
              <a:t>consumption is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associated </a:t>
            </a:r>
            <a:r>
              <a:rPr lang="en-US" dirty="0">
                <a:solidFill>
                  <a:srgbClr val="FF0000"/>
                </a:solidFill>
              </a:rPr>
              <a:t>with dose-dependent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levels </a:t>
            </a:r>
            <a:r>
              <a:rPr lang="en-US" dirty="0">
                <a:solidFill>
                  <a:srgbClr val="FF0000"/>
                </a:solidFill>
              </a:rPr>
              <a:t>of cognitive </a:t>
            </a:r>
            <a:r>
              <a:rPr lang="en-US" dirty="0" smtClean="0">
                <a:solidFill>
                  <a:srgbClr val="FF0000"/>
                </a:solidFill>
              </a:rPr>
              <a:t>impairment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However, there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u="sng" dirty="0">
                <a:solidFill>
                  <a:schemeClr val="tx1"/>
                </a:solidFill>
              </a:rPr>
              <a:t>no clearly defined standard for cannabis </a:t>
            </a:r>
            <a:r>
              <a:rPr lang="en-US" u="sng" dirty="0" smtClean="0">
                <a:solidFill>
                  <a:schemeClr val="tx1"/>
                </a:solidFill>
              </a:rPr>
              <a:t>intoxication</a:t>
            </a:r>
          </a:p>
          <a:p>
            <a:r>
              <a:rPr lang="en-US" b="1" dirty="0">
                <a:solidFill>
                  <a:schemeClr val="tx1"/>
                </a:solidFill>
              </a:rPr>
              <a:t>L</a:t>
            </a:r>
            <a:r>
              <a:rPr lang="en-US" b="1" dirty="0" smtClean="0">
                <a:solidFill>
                  <a:schemeClr val="tx1"/>
                </a:solidFill>
              </a:rPr>
              <a:t>ack </a:t>
            </a:r>
            <a:r>
              <a:rPr lang="en-US" b="1" dirty="0">
                <a:solidFill>
                  <a:schemeClr val="tx1"/>
                </a:solidFill>
              </a:rPr>
              <a:t>of a commonly accepted standard </a:t>
            </a:r>
            <a:r>
              <a:rPr lang="en-US" b="1" dirty="0" smtClean="0">
                <a:solidFill>
                  <a:schemeClr val="tx1"/>
                </a:solidFill>
              </a:rPr>
              <a:t>hinders federal</a:t>
            </a:r>
            <a:r>
              <a:rPr lang="en-US" b="1" dirty="0">
                <a:solidFill>
                  <a:schemeClr val="tx1"/>
                </a:solidFill>
              </a:rPr>
              <a:t>, state and </a:t>
            </a:r>
            <a:r>
              <a:rPr lang="en-US" b="1" dirty="0" smtClean="0">
                <a:solidFill>
                  <a:schemeClr val="tx1"/>
                </a:solidFill>
              </a:rPr>
              <a:t>local efforts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to confront </a:t>
            </a:r>
            <a:r>
              <a:rPr lang="en-US" b="1" u="sng" dirty="0" smtClean="0">
                <a:solidFill>
                  <a:schemeClr val="tx1"/>
                </a:solidFill>
              </a:rPr>
              <a:t>drugged driving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7"/>
          <a:stretch/>
        </p:blipFill>
        <p:spPr bwMode="auto">
          <a:xfrm>
            <a:off x="6248400" y="4876800"/>
            <a:ext cx="2706414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76-372C-4A43-B831-856115C8C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838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TASK 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838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TASK 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838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TASK 3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838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TASK 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3200400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TASK 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DRUID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www.druidapp.com/howtouse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Prototype of DRUID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78898"/>
            <a:ext cx="6781800" cy="6625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114800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One of our test subjects using DRUID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Massachusetts Regional Municipal Police Academy—Randolph—July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with Dr. Jack Richman, MCPHS, DRE</a:t>
            </a:r>
          </a:p>
          <a:p>
            <a:r>
              <a:rPr lang="en-US" dirty="0" smtClean="0"/>
              <a:t>Spent 4 days collecting data</a:t>
            </a:r>
          </a:p>
          <a:p>
            <a:r>
              <a:rPr lang="en-US" dirty="0" smtClean="0"/>
              <a:t>MA is one of 15 states that trains cadets in the SFST—most other states show videos</a:t>
            </a:r>
          </a:p>
          <a:p>
            <a:r>
              <a:rPr lang="en-US" dirty="0" smtClean="0"/>
              <a:t>Volunteers recruited to drink alcohol to a BAC &gt; .08—then stopped drinking</a:t>
            </a:r>
          </a:p>
          <a:p>
            <a:r>
              <a:rPr lang="en-US" dirty="0" smtClean="0"/>
              <a:t>Used DRUID® every time collected BAC data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93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200" cy="3155950"/>
          </a:xfrm>
        </p:spPr>
        <p:txBody>
          <a:bodyPr>
            <a:noAutofit/>
          </a:bodyPr>
          <a:lstStyle/>
          <a:p>
            <a:r>
              <a:rPr lang="en-US" sz="3200" dirty="0" smtClean="0"/>
              <a:t>DRUID® Alcohol Impairment Results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Massachusetts Regional Municipal Police Academy--Randolph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962400"/>
            <a:ext cx="3200399" cy="27432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Baseline DRUID score vs</a:t>
            </a:r>
            <a:r>
              <a:rPr lang="en-US" sz="3000" dirty="0"/>
              <a:t>. </a:t>
            </a:r>
            <a:r>
              <a:rPr lang="en-US" sz="3000" dirty="0" smtClean="0"/>
              <a:t>DRUID score when BAC &gt; .08 cutoff</a:t>
            </a:r>
            <a:endParaRPr lang="en-US" sz="3000" dirty="0"/>
          </a:p>
          <a:p>
            <a:r>
              <a:rPr lang="en-US" sz="3000" i="1" dirty="0"/>
              <a:t>t</a:t>
            </a:r>
            <a:r>
              <a:rPr lang="en-US" sz="3000" dirty="0"/>
              <a:t> </a:t>
            </a:r>
            <a:r>
              <a:rPr lang="en-US" sz="3000" baseline="-25000" dirty="0"/>
              <a:t>(</a:t>
            </a:r>
            <a:r>
              <a:rPr lang="en-US" sz="3000" baseline="-25000" dirty="0" smtClean="0"/>
              <a:t>19) </a:t>
            </a:r>
            <a:r>
              <a:rPr lang="en-US" sz="3000" dirty="0"/>
              <a:t>= </a:t>
            </a:r>
            <a:r>
              <a:rPr lang="en-US" sz="3000" dirty="0" smtClean="0"/>
              <a:t>8.2, </a:t>
            </a:r>
            <a:r>
              <a:rPr lang="en-US" sz="3000" i="1" dirty="0"/>
              <a:t>p</a:t>
            </a:r>
            <a:r>
              <a:rPr lang="en-US" sz="3000" dirty="0"/>
              <a:t> &lt; .</a:t>
            </a:r>
            <a:r>
              <a:rPr lang="en-US" sz="3000" dirty="0" smtClean="0"/>
              <a:t>001; partial eta-</a:t>
            </a:r>
            <a:r>
              <a:rPr lang="en-US" sz="3000" dirty="0"/>
              <a:t>s</a:t>
            </a:r>
            <a:r>
              <a:rPr lang="en-US" sz="3000" dirty="0" smtClean="0"/>
              <a:t>quared = .78</a:t>
            </a:r>
            <a:endParaRPr lang="en-US" sz="3000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00399" y="838200"/>
            <a:ext cx="59436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Statement of the Problem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Cannabis </a:t>
            </a:r>
            <a:r>
              <a:rPr lang="en-US" dirty="0">
                <a:solidFill>
                  <a:schemeClr val="tx1"/>
                </a:solidFill>
              </a:rPr>
              <a:t>use is steadily </a:t>
            </a:r>
            <a:r>
              <a:rPr lang="en-US" dirty="0" smtClean="0">
                <a:solidFill>
                  <a:schemeClr val="tx1"/>
                </a:solidFill>
              </a:rPr>
              <a:t>increasing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throughout </a:t>
            </a:r>
            <a:r>
              <a:rPr lang="en-US" dirty="0">
                <a:solidFill>
                  <a:schemeClr val="tx1"/>
                </a:solidFill>
              </a:rPr>
              <a:t>the United </a:t>
            </a:r>
            <a:r>
              <a:rPr lang="en-US" dirty="0" smtClean="0">
                <a:solidFill>
                  <a:schemeClr val="tx1"/>
                </a:solidFill>
              </a:rPr>
              <a:t>States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Cannabis </a:t>
            </a:r>
            <a:r>
              <a:rPr lang="en-US" dirty="0">
                <a:solidFill>
                  <a:schemeClr val="tx1"/>
                </a:solidFill>
              </a:rPr>
              <a:t>consumption is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associated </a:t>
            </a:r>
            <a:r>
              <a:rPr lang="en-US" dirty="0">
                <a:solidFill>
                  <a:schemeClr val="tx1"/>
                </a:solidFill>
              </a:rPr>
              <a:t>with dose-dependent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levels </a:t>
            </a:r>
            <a:r>
              <a:rPr lang="en-US" dirty="0">
                <a:solidFill>
                  <a:schemeClr val="tx1"/>
                </a:solidFill>
              </a:rPr>
              <a:t>of cognitive </a:t>
            </a:r>
            <a:r>
              <a:rPr lang="en-US" dirty="0" smtClean="0">
                <a:solidFill>
                  <a:schemeClr val="tx1"/>
                </a:solidFill>
              </a:rPr>
              <a:t>impairment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However, there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u="sng" dirty="0">
                <a:solidFill>
                  <a:srgbClr val="FF0000"/>
                </a:solidFill>
              </a:rPr>
              <a:t>no clearly defined standard for cannabis </a:t>
            </a:r>
            <a:r>
              <a:rPr lang="en-US" u="sng" dirty="0" smtClean="0">
                <a:solidFill>
                  <a:srgbClr val="FF0000"/>
                </a:solidFill>
              </a:rPr>
              <a:t>intoxication</a:t>
            </a:r>
          </a:p>
          <a:p>
            <a:r>
              <a:rPr lang="en-US" b="1" dirty="0">
                <a:solidFill>
                  <a:schemeClr val="tx1"/>
                </a:solidFill>
              </a:rPr>
              <a:t>L</a:t>
            </a:r>
            <a:r>
              <a:rPr lang="en-US" b="1" dirty="0" smtClean="0">
                <a:solidFill>
                  <a:schemeClr val="tx1"/>
                </a:solidFill>
              </a:rPr>
              <a:t>ack </a:t>
            </a:r>
            <a:r>
              <a:rPr lang="en-US" b="1" dirty="0">
                <a:solidFill>
                  <a:schemeClr val="tx1"/>
                </a:solidFill>
              </a:rPr>
              <a:t>of a commonly accepted standard </a:t>
            </a:r>
            <a:r>
              <a:rPr lang="en-US" b="1" dirty="0" smtClean="0">
                <a:solidFill>
                  <a:schemeClr val="tx1"/>
                </a:solidFill>
              </a:rPr>
              <a:t>hinders federal</a:t>
            </a:r>
            <a:r>
              <a:rPr lang="en-US" b="1" dirty="0">
                <a:solidFill>
                  <a:schemeClr val="tx1"/>
                </a:solidFill>
              </a:rPr>
              <a:t>, state and </a:t>
            </a:r>
            <a:r>
              <a:rPr lang="en-US" b="1" dirty="0" smtClean="0">
                <a:solidFill>
                  <a:schemeClr val="tx1"/>
                </a:solidFill>
              </a:rPr>
              <a:t>local efforts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to confront </a:t>
            </a:r>
            <a:r>
              <a:rPr lang="en-US" b="1" u="sng" dirty="0" smtClean="0">
                <a:solidFill>
                  <a:schemeClr val="tx1"/>
                </a:solidFill>
              </a:rPr>
              <a:t>drugged driving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7"/>
          <a:stretch/>
        </p:blipFill>
        <p:spPr bwMode="auto">
          <a:xfrm>
            <a:off x="6248400" y="4876800"/>
            <a:ext cx="2706414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76-372C-4A43-B831-856115C8C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2057401" cy="4691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Box Plots of </a:t>
            </a:r>
            <a:r>
              <a:rPr lang="en-US" sz="2400" dirty="0" smtClean="0"/>
              <a:t>unimpaired DRUID scores  </a:t>
            </a:r>
            <a:r>
              <a:rPr lang="en-US" sz="2400" dirty="0" smtClean="0"/>
              <a:t>versus cutoff impairment </a:t>
            </a:r>
            <a:r>
              <a:rPr lang="en-US" sz="2400" dirty="0" smtClean="0"/>
              <a:t>level DRUID scores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89" y="457200"/>
            <a:ext cx="713241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2438400" y="2727434"/>
            <a:ext cx="6705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DRUID® Database Results for </a:t>
            </a:r>
            <a:br>
              <a:rPr lang="en-US" dirty="0" smtClean="0"/>
            </a:br>
            <a:r>
              <a:rPr lang="en-US" dirty="0" smtClean="0"/>
              <a:t>Cannabis Impairment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Assessing cannabis impairment</a:t>
            </a:r>
          </a:p>
          <a:p>
            <a:r>
              <a:rPr lang="en-US" dirty="0" smtClean="0"/>
              <a:t>Over 1500 individual uses of DRUID® saved to Database</a:t>
            </a:r>
          </a:p>
          <a:p>
            <a:r>
              <a:rPr lang="en-US" dirty="0" smtClean="0"/>
              <a:t>Selected all individuals who completed at least two baselines scores and reported </a:t>
            </a:r>
            <a:r>
              <a:rPr lang="en-US" dirty="0"/>
              <a:t>impaired on “Marijuana”</a:t>
            </a:r>
          </a:p>
          <a:p>
            <a:r>
              <a:rPr lang="en-US" dirty="0" smtClean="0"/>
              <a:t>Compared baseline DRUID® average to DRUID® impairment score from cannabis</a:t>
            </a:r>
          </a:p>
        </p:txBody>
      </p:sp>
    </p:spTree>
    <p:extLst>
      <p:ext uri="{BB962C8B-B14F-4D97-AF65-F5344CB8AC3E}">
        <p14:creationId xmlns:p14="http://schemas.microsoft.com/office/powerpoint/2010/main" val="25835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DRUID® Database Results for </a:t>
            </a:r>
            <a:br>
              <a:rPr lang="en-US" dirty="0"/>
            </a:br>
            <a:r>
              <a:rPr lang="en-US" dirty="0"/>
              <a:t>Cannabis Impairment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61722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074024"/>
            <a:ext cx="2133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Baseline DRUID score vs. “Marijuana</a:t>
            </a:r>
            <a:r>
              <a:rPr lang="en-US" sz="3000" i="1" dirty="0" smtClean="0"/>
              <a:t>”-impaired </a:t>
            </a:r>
            <a:r>
              <a:rPr lang="en-US" sz="3000" i="1" dirty="0" smtClean="0"/>
              <a:t>DRUID score</a:t>
            </a:r>
          </a:p>
          <a:p>
            <a:r>
              <a:rPr lang="en-US" sz="3000" i="1" dirty="0" smtClean="0"/>
              <a:t>t</a:t>
            </a:r>
            <a:r>
              <a:rPr lang="en-US" sz="3000" dirty="0" smtClean="0"/>
              <a:t> </a:t>
            </a:r>
            <a:r>
              <a:rPr lang="en-US" sz="3000" baseline="-25000" dirty="0"/>
              <a:t>(89) </a:t>
            </a:r>
            <a:r>
              <a:rPr lang="en-US" sz="3000" dirty="0"/>
              <a:t>= 7.4</a:t>
            </a:r>
            <a:r>
              <a:rPr lang="en-US" sz="3000" i="1" dirty="0"/>
              <a:t>, </a:t>
            </a:r>
            <a:endParaRPr lang="en-US" sz="3000" i="1" dirty="0" smtClean="0"/>
          </a:p>
          <a:p>
            <a:r>
              <a:rPr lang="en-US" sz="3000" i="1" dirty="0" smtClean="0"/>
              <a:t>p </a:t>
            </a:r>
            <a:r>
              <a:rPr lang="en-US" sz="3000" dirty="0"/>
              <a:t>&lt; .001; partial eta squared = .38</a:t>
            </a:r>
            <a:endParaRPr lang="en-US" sz="3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9" y="437212"/>
            <a:ext cx="7823049" cy="62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1066800" y="4038600"/>
            <a:ext cx="6934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9" y="437212"/>
            <a:ext cx="7823049" cy="62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1066800" y="3550385"/>
            <a:ext cx="6934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3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Currently Underway Using DRUID®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Washington State University—Brian </a:t>
            </a:r>
            <a:r>
              <a:rPr lang="en-US" dirty="0" err="1" smtClean="0"/>
              <a:t>Clowers</a:t>
            </a:r>
            <a:r>
              <a:rPr lang="en-US" dirty="0" smtClean="0"/>
              <a:t> (chemistry)</a:t>
            </a:r>
          </a:p>
          <a:p>
            <a:r>
              <a:rPr lang="en-US" dirty="0" smtClean="0"/>
              <a:t>UC Boulder—Cinnamon Bidwell (Psychology and Neuroscience)</a:t>
            </a:r>
          </a:p>
          <a:p>
            <a:r>
              <a:rPr lang="en-US" dirty="0" smtClean="0"/>
              <a:t>Brown University—Jane </a:t>
            </a:r>
            <a:r>
              <a:rPr lang="en-US" dirty="0" err="1" smtClean="0"/>
              <a:t>Metrik</a:t>
            </a:r>
            <a:r>
              <a:rPr lang="en-US" dirty="0" smtClean="0"/>
              <a:t> (School of Public Health)</a:t>
            </a:r>
          </a:p>
        </p:txBody>
      </p:sp>
    </p:spTree>
    <p:extLst>
      <p:ext uri="{BB962C8B-B14F-4D97-AF65-F5344CB8AC3E}">
        <p14:creationId xmlns:p14="http://schemas.microsoft.com/office/powerpoint/2010/main" val="6280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Research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Cannabis Patients</a:t>
            </a:r>
          </a:p>
          <a:p>
            <a:pPr lvl="1"/>
            <a:r>
              <a:rPr lang="en-US" dirty="0" smtClean="0"/>
              <a:t>Do they develop tolerance?</a:t>
            </a:r>
          </a:p>
          <a:p>
            <a:pPr lvl="1"/>
            <a:r>
              <a:rPr lang="en-US" dirty="0" smtClean="0"/>
              <a:t>Are they characterized by a chronic higher level of impairment?</a:t>
            </a:r>
          </a:p>
          <a:p>
            <a:r>
              <a:rPr lang="en-US" dirty="0" smtClean="0"/>
              <a:t>Facebook group of MMJ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 Under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Johns Hopkins—Ryan </a:t>
            </a:r>
            <a:r>
              <a:rPr lang="en-US" dirty="0" err="1"/>
              <a:t>Vandray</a:t>
            </a:r>
            <a:endParaRPr lang="en-US" dirty="0"/>
          </a:p>
          <a:p>
            <a:r>
              <a:rPr lang="en-US" dirty="0"/>
              <a:t>Univ. of Iowa—Robert </a:t>
            </a:r>
            <a:r>
              <a:rPr lang="en-US" dirty="0" err="1"/>
              <a:t>Philibert</a:t>
            </a:r>
            <a:endParaRPr lang="en-US" dirty="0"/>
          </a:p>
          <a:p>
            <a:r>
              <a:rPr lang="en-US" dirty="0" smtClean="0"/>
              <a:t>Additional cannabis breathalyzer </a:t>
            </a:r>
            <a:r>
              <a:rPr lang="en-US" dirty="0"/>
              <a:t>developers in Texas and Massachusetts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Conclusion</a:t>
            </a:r>
            <a:br>
              <a:rPr lang="en-US" dirty="0" smtClean="0"/>
            </a:br>
            <a:r>
              <a:rPr lang="en-US" dirty="0" smtClean="0"/>
              <a:t>DRUID®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 tool to assess impairment from a variety of sources</a:t>
            </a:r>
          </a:p>
          <a:p>
            <a:r>
              <a:rPr lang="en-US" dirty="0" smtClean="0"/>
              <a:t>Has application in research, law enforcement and industrial settings, possibly concussion testing; doctors prescribing medications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Statement of the Problem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Cannabis </a:t>
            </a:r>
            <a:r>
              <a:rPr lang="en-US" dirty="0">
                <a:solidFill>
                  <a:schemeClr val="tx1"/>
                </a:solidFill>
              </a:rPr>
              <a:t>use is steadily </a:t>
            </a:r>
            <a:r>
              <a:rPr lang="en-US" dirty="0" smtClean="0">
                <a:solidFill>
                  <a:schemeClr val="tx1"/>
                </a:solidFill>
              </a:rPr>
              <a:t>increasing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throughout </a:t>
            </a:r>
            <a:r>
              <a:rPr lang="en-US" dirty="0">
                <a:solidFill>
                  <a:schemeClr val="tx1"/>
                </a:solidFill>
              </a:rPr>
              <a:t>the United </a:t>
            </a:r>
            <a:r>
              <a:rPr lang="en-US" dirty="0" smtClean="0">
                <a:solidFill>
                  <a:schemeClr val="tx1"/>
                </a:solidFill>
              </a:rPr>
              <a:t>States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Cannabis </a:t>
            </a:r>
            <a:r>
              <a:rPr lang="en-US" dirty="0">
                <a:solidFill>
                  <a:schemeClr val="tx1"/>
                </a:solidFill>
              </a:rPr>
              <a:t>consumption is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associated </a:t>
            </a:r>
            <a:r>
              <a:rPr lang="en-US" dirty="0">
                <a:solidFill>
                  <a:schemeClr val="tx1"/>
                </a:solidFill>
              </a:rPr>
              <a:t>with dose-dependent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levels </a:t>
            </a:r>
            <a:r>
              <a:rPr lang="en-US" dirty="0">
                <a:solidFill>
                  <a:schemeClr val="tx1"/>
                </a:solidFill>
              </a:rPr>
              <a:t>of cognitive </a:t>
            </a:r>
            <a:r>
              <a:rPr lang="en-US" dirty="0" smtClean="0">
                <a:solidFill>
                  <a:schemeClr val="tx1"/>
                </a:solidFill>
              </a:rPr>
              <a:t>impairment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However, there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u="sng" dirty="0">
                <a:solidFill>
                  <a:schemeClr val="tx1"/>
                </a:solidFill>
              </a:rPr>
              <a:t>no clearly defined standard for cannabis </a:t>
            </a:r>
            <a:r>
              <a:rPr lang="en-US" u="sng" dirty="0" smtClean="0">
                <a:solidFill>
                  <a:schemeClr val="tx1"/>
                </a:solidFill>
              </a:rPr>
              <a:t>intoxication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ack </a:t>
            </a:r>
            <a:r>
              <a:rPr lang="en-US" b="1" dirty="0">
                <a:solidFill>
                  <a:srgbClr val="FF0000"/>
                </a:solidFill>
              </a:rPr>
              <a:t>of a commonly accepted standard </a:t>
            </a:r>
            <a:r>
              <a:rPr lang="en-US" b="1" dirty="0" smtClean="0">
                <a:solidFill>
                  <a:srgbClr val="FF0000"/>
                </a:solidFill>
              </a:rPr>
              <a:t>hinders federal</a:t>
            </a:r>
            <a:r>
              <a:rPr lang="en-US" b="1" dirty="0">
                <a:solidFill>
                  <a:srgbClr val="FF0000"/>
                </a:solidFill>
              </a:rPr>
              <a:t>, state and </a:t>
            </a:r>
            <a:r>
              <a:rPr lang="en-US" b="1" dirty="0" smtClean="0">
                <a:solidFill>
                  <a:srgbClr val="FF0000"/>
                </a:solidFill>
              </a:rPr>
              <a:t>local efforts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to confront </a:t>
            </a:r>
            <a:r>
              <a:rPr lang="en-US" b="1" u="sng" dirty="0" smtClean="0">
                <a:solidFill>
                  <a:srgbClr val="FF0000"/>
                </a:solidFill>
              </a:rPr>
              <a:t>drugged driving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7"/>
          <a:stretch/>
        </p:blipFill>
        <p:spPr bwMode="auto">
          <a:xfrm>
            <a:off x="6248400" y="4876800"/>
            <a:ext cx="2706414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76-372C-4A43-B831-856115C8CB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401762"/>
          </a:xfrm>
        </p:spPr>
        <p:txBody>
          <a:bodyPr/>
          <a:lstStyle/>
          <a:p>
            <a:r>
              <a:rPr lang="en-US" dirty="0" smtClean="0"/>
              <a:t>Marilyn </a:t>
            </a:r>
            <a:r>
              <a:rPr lang="en-US" dirty="0" err="1" smtClean="0"/>
              <a:t>Huestis</a:t>
            </a:r>
            <a:r>
              <a:rPr lang="en-US" dirty="0" smtClean="0"/>
              <a:t> (2016)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THC disrupts </a:t>
            </a:r>
            <a:r>
              <a:rPr lang="en-US" dirty="0"/>
              <a:t>functioning of the cerebellum and basal ganglia, brain areas that regulate balance, posture, coordination, and reaction </a:t>
            </a:r>
            <a:r>
              <a:rPr lang="en-US" dirty="0" smtClean="0"/>
              <a:t>time</a:t>
            </a:r>
          </a:p>
          <a:p>
            <a:r>
              <a:rPr lang="en-US" dirty="0"/>
              <a:t>Marijuana significantly impairs judgment, motor coordination, and reaction time, and studies have found a direct relationship between blood THC concentration and impaired driving </a:t>
            </a:r>
            <a:r>
              <a:rPr lang="en-US" dirty="0" smtClean="0"/>
              <a:t>ability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3907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3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mechanisms to assess impairment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65760" y="1600200"/>
            <a:ext cx="3291840" cy="2514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standard field sobriety 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00229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975" y="4724400"/>
            <a:ext cx="36943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u="sng" dirty="0" smtClean="0">
                <a:latin typeface="Century Gothic"/>
              </a:rPr>
              <a:t>Currently</a:t>
            </a:r>
            <a:r>
              <a:rPr lang="en-US" sz="2400" dirty="0" smtClean="0">
                <a:latin typeface="Century Gothic"/>
              </a:rPr>
              <a:t>, states must </a:t>
            </a:r>
            <a:r>
              <a:rPr lang="en-US" sz="2400" dirty="0">
                <a:latin typeface="Century Gothic"/>
              </a:rPr>
              <a:t>rely on observation; SFST; trained DRE </a:t>
            </a:r>
            <a:r>
              <a:rPr lang="en-US" sz="2400" dirty="0" smtClean="0">
                <a:latin typeface="Century Gothic"/>
              </a:rPr>
              <a:t>officers</a:t>
            </a:r>
            <a:r>
              <a:rPr lang="en-US" sz="2400" dirty="0">
                <a:latin typeface="Century Gothic"/>
              </a:rPr>
              <a:t>; blood </a:t>
            </a:r>
            <a:r>
              <a:rPr lang="en-US" sz="2400" dirty="0" smtClean="0">
                <a:latin typeface="Century Gothic"/>
              </a:rPr>
              <a:t>tests </a:t>
            </a:r>
            <a:r>
              <a:rPr lang="en-US" sz="2400" dirty="0">
                <a:latin typeface="Century Gothic"/>
              </a:rPr>
              <a:t>for THC level</a:t>
            </a:r>
          </a:p>
        </p:txBody>
      </p:sp>
    </p:spTree>
    <p:extLst>
      <p:ext uri="{BB962C8B-B14F-4D97-AF65-F5344CB8AC3E}">
        <p14:creationId xmlns:p14="http://schemas.microsoft.com/office/powerpoint/2010/main" val="23147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mechanisms to assess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648200" cy="5257800"/>
          </a:xfrm>
        </p:spPr>
        <p:txBody>
          <a:bodyPr>
            <a:normAutofit fontScale="92500"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However: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SFST does not reliably assess cannabis impairment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DRE training is expensive and subject to the criticism by defense attorneys that it is the officer’s subjective opinion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5 ng/mL of THC per se limit—not applicable if person has developed tolerance to THC through frequent use (courts have rejected this evidence)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65760" y="1600200"/>
            <a:ext cx="3291840" cy="2514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standard field sobriety 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00229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975" y="4724400"/>
            <a:ext cx="36943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u="sng" dirty="0" smtClean="0">
                <a:latin typeface="Century Gothic"/>
              </a:rPr>
              <a:t>Currently</a:t>
            </a:r>
            <a:r>
              <a:rPr lang="en-US" sz="2400" dirty="0" smtClean="0">
                <a:latin typeface="Century Gothic"/>
              </a:rPr>
              <a:t>, states must </a:t>
            </a:r>
            <a:r>
              <a:rPr lang="en-US" sz="2400" dirty="0">
                <a:latin typeface="Century Gothic"/>
              </a:rPr>
              <a:t>rely on observation; SFST; trained DRE </a:t>
            </a:r>
            <a:r>
              <a:rPr lang="en-US" sz="2400" dirty="0" smtClean="0">
                <a:latin typeface="Century Gothic"/>
              </a:rPr>
              <a:t>officers</a:t>
            </a:r>
            <a:r>
              <a:rPr lang="en-US" sz="2400" dirty="0">
                <a:latin typeface="Century Gothic"/>
              </a:rPr>
              <a:t>; blood </a:t>
            </a:r>
            <a:r>
              <a:rPr lang="en-US" sz="2400" dirty="0" smtClean="0">
                <a:latin typeface="Century Gothic"/>
              </a:rPr>
              <a:t>tests </a:t>
            </a:r>
            <a:r>
              <a:rPr lang="en-US" sz="2400" dirty="0">
                <a:latin typeface="Century Gothic"/>
              </a:rPr>
              <a:t>for THC level</a:t>
            </a:r>
          </a:p>
        </p:txBody>
      </p:sp>
    </p:spTree>
    <p:extLst>
      <p:ext uri="{BB962C8B-B14F-4D97-AF65-F5344CB8AC3E}">
        <p14:creationId xmlns:p14="http://schemas.microsoft.com/office/powerpoint/2010/main" val="10567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Law Enforcement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way to assess </a:t>
            </a:r>
            <a:r>
              <a:rPr lang="en-US" dirty="0" smtClean="0"/>
              <a:t>driving </a:t>
            </a:r>
            <a:r>
              <a:rPr lang="en-US" dirty="0"/>
              <a:t>u</a:t>
            </a:r>
            <a:r>
              <a:rPr lang="en-US" dirty="0" smtClean="0"/>
              <a:t>nder </a:t>
            </a:r>
            <a:r>
              <a:rPr lang="en-US" dirty="0"/>
              <a:t>the </a:t>
            </a:r>
            <a:r>
              <a:rPr lang="en-US" dirty="0" smtClean="0"/>
              <a:t>influence </a:t>
            </a:r>
            <a:r>
              <a:rPr lang="en-US" dirty="0"/>
              <a:t>of </a:t>
            </a:r>
            <a:r>
              <a:rPr lang="en-US" dirty="0" smtClean="0"/>
              <a:t>cannabis</a:t>
            </a:r>
          </a:p>
          <a:p>
            <a:r>
              <a:rPr lang="en-US" dirty="0" smtClean="0"/>
              <a:t>No breath test equivalent for THC</a:t>
            </a:r>
          </a:p>
          <a:p>
            <a:r>
              <a:rPr lang="en-US" dirty="0" smtClean="0"/>
              <a:t>Blood levels not predictive</a:t>
            </a:r>
          </a:p>
          <a:p>
            <a:r>
              <a:rPr lang="en-US" dirty="0"/>
              <a:t>NHTSA states, “It is difficult to establish a relationship between a person's THC blood or plasma concentration and performance impairing effects. Concentrations of parent drug and metabolite are very dependent on pattern of use as well as dose.” (NHTSA, 2016).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THC Impairs 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Reaction Time </a:t>
            </a:r>
            <a:r>
              <a:rPr lang="en-US" dirty="0" smtClean="0"/>
              <a:t>Slowed </a:t>
            </a:r>
            <a:r>
              <a:rPr lang="en-US" sz="2400" dirty="0" smtClean="0"/>
              <a:t>(</a:t>
            </a:r>
            <a:r>
              <a:rPr lang="en-US" sz="2400" dirty="0" err="1" smtClean="0"/>
              <a:t>Hunault</a:t>
            </a:r>
            <a:r>
              <a:rPr lang="en-US" sz="2400" dirty="0" smtClean="0"/>
              <a:t> et al., 2009; </a:t>
            </a:r>
            <a:r>
              <a:rPr lang="en-US" sz="2400" dirty="0" err="1" smtClean="0"/>
              <a:t>Lenne</a:t>
            </a:r>
            <a:r>
              <a:rPr lang="en-US" sz="2400" dirty="0" smtClean="0"/>
              <a:t> et al., 2010; </a:t>
            </a:r>
            <a:r>
              <a:rPr lang="en-US" sz="2400" dirty="0" err="1" smtClean="0"/>
              <a:t>Heustis</a:t>
            </a:r>
            <a:r>
              <a:rPr lang="en-US" sz="2400" dirty="0" smtClean="0"/>
              <a:t>, 2016 )</a:t>
            </a:r>
          </a:p>
          <a:p>
            <a:r>
              <a:rPr lang="en-US" dirty="0" smtClean="0"/>
              <a:t>Coordination affected </a:t>
            </a:r>
            <a:r>
              <a:rPr lang="en-US" sz="2400" dirty="0" smtClean="0"/>
              <a:t>(</a:t>
            </a:r>
            <a:r>
              <a:rPr lang="en-US" sz="2400" dirty="0" err="1" smtClean="0"/>
              <a:t>Heustis</a:t>
            </a:r>
            <a:r>
              <a:rPr lang="en-US" sz="2400" dirty="0" smtClean="0"/>
              <a:t>, 2016)</a:t>
            </a:r>
          </a:p>
          <a:p>
            <a:r>
              <a:rPr lang="en-US" dirty="0" smtClean="0"/>
              <a:t>Divided Attention Task performance affected </a:t>
            </a:r>
            <a:r>
              <a:rPr lang="en-US" sz="2400" dirty="0" smtClean="0"/>
              <a:t>(Anderson, et al., 2010)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All affect driving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1194</Words>
  <Application>Microsoft Office PowerPoint</Application>
  <PresentationFormat>On-screen Show (4:3)</PresentationFormat>
  <Paragraphs>191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The DRUID® App for Measuring Impairment</vt:lpstr>
      <vt:lpstr>Statement of the Problem</vt:lpstr>
      <vt:lpstr>Statement of the Problem</vt:lpstr>
      <vt:lpstr>Statement of the Problem</vt:lpstr>
      <vt:lpstr>Statement of the Problem</vt:lpstr>
      <vt:lpstr>Current mechanisms to assess impairment</vt:lpstr>
      <vt:lpstr>Current mechanisms to assess impairment</vt:lpstr>
      <vt:lpstr>Law Enforcement Concerns</vt:lpstr>
      <vt:lpstr>THC Impairs Driving</vt:lpstr>
      <vt:lpstr>Opioids and Impairment</vt:lpstr>
      <vt:lpstr>Alcohol and Impairment</vt:lpstr>
      <vt:lpstr>Functional Impairment Equivalence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DRUID® Works </vt:lpstr>
      <vt:lpstr>PowerPoint Presentation</vt:lpstr>
      <vt:lpstr>PowerPoint Presentation</vt:lpstr>
      <vt:lpstr>DRUID® Reliability Assessing  Cannabis Impairment</vt:lpstr>
      <vt:lpstr>DRUID® scores and Blood Alcohol Concentration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DRUID Demo</vt:lpstr>
      <vt:lpstr>Early Prototype of DRUID</vt:lpstr>
      <vt:lpstr>Test Results</vt:lpstr>
      <vt:lpstr>Massachusetts Regional Municipal Police Academy—Randolph—July 2017</vt:lpstr>
      <vt:lpstr>DRUID® Alcohol Impairment Results  Massachusetts Regional Municipal Police Academy--Randolph</vt:lpstr>
      <vt:lpstr>PowerPoint Presentation</vt:lpstr>
      <vt:lpstr>DRUID® Database Results for  Cannabis Impairment</vt:lpstr>
      <vt:lpstr>DRUID® Database Results for  Cannabis Impairment</vt:lpstr>
      <vt:lpstr>PowerPoint Presentation</vt:lpstr>
      <vt:lpstr>PowerPoint Presentation</vt:lpstr>
      <vt:lpstr>Research Currently Underway Using DRUID®</vt:lpstr>
      <vt:lpstr>Planned Research Studies</vt:lpstr>
      <vt:lpstr>Collaborations Under Development</vt:lpstr>
      <vt:lpstr>In Conclusion DRUID®</vt:lpstr>
      <vt:lpstr>Thanks</vt:lpstr>
      <vt:lpstr>Marilyn Huestis (2016)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Milburn</dc:creator>
  <cp:lastModifiedBy>Michael Milburn</cp:lastModifiedBy>
  <cp:revision>94</cp:revision>
  <dcterms:created xsi:type="dcterms:W3CDTF">2017-08-04T19:35:20Z</dcterms:created>
  <dcterms:modified xsi:type="dcterms:W3CDTF">2017-08-14T15:55:00Z</dcterms:modified>
</cp:coreProperties>
</file>