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3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3" r:id="rId24"/>
    <p:sldId id="284" r:id="rId25"/>
    <p:sldId id="285" r:id="rId26"/>
    <p:sldId id="279" r:id="rId27"/>
    <p:sldId id="280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FD425-7602-4120-846F-D3E4A1118E95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BB9EA-331D-4488-A99A-27A9EB6C7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3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246B551-020A-43C4-B6AB-08AFB85AD372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58937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F8A94D-F215-4658-A180-7A1B3DE7ED8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80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52FEBA0-A399-4B8D-8EFC-0DB8A2168CC0}" type="slidenum">
              <a:rPr lang="en-US" smtClean="0">
                <a:latin typeface="Arial" charset="0"/>
              </a:rPr>
              <a:pPr/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20054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0A188C26-030F-4401-8782-1735AC83E909}" type="slidenum">
              <a:rPr lang="en-US" sz="1200" b="0">
                <a:solidFill>
                  <a:schemeClr val="tx1"/>
                </a:solidFill>
              </a:rPr>
              <a:pPr algn="r">
                <a:spcBef>
                  <a:spcPct val="0"/>
                </a:spcBef>
              </a:pPr>
              <a:t>23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1788" y="696913"/>
            <a:ext cx="6199187" cy="3487737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83063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893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EABB711E-52C2-4E85-8051-897DCB2C277A}" type="slidenum">
              <a:rPr lang="en-US" sz="1200" b="0">
                <a:solidFill>
                  <a:schemeClr val="tx1"/>
                </a:solidFill>
              </a:rPr>
              <a:pPr algn="r">
                <a:spcBef>
                  <a:spcPct val="0"/>
                </a:spcBef>
              </a:pPr>
              <a:t>24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1788" y="696913"/>
            <a:ext cx="6199187" cy="3487737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83063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640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44FF0C80-F199-46FD-9AEA-CFEC9AC6526F}" type="slidenum">
              <a:rPr lang="en-US" sz="1200" b="0">
                <a:solidFill>
                  <a:schemeClr val="tx1"/>
                </a:solidFill>
              </a:rPr>
              <a:pPr algn="r">
                <a:spcBef>
                  <a:spcPct val="0"/>
                </a:spcBef>
              </a:pPr>
              <a:t>25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1788" y="696913"/>
            <a:ext cx="6199187" cy="3487737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416425"/>
            <a:ext cx="5032375" cy="4183063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787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246B551-020A-43C4-B6AB-08AFB85AD372}" type="slidenum">
              <a:rPr lang="en-US" smtClean="0">
                <a:latin typeface="Arial" charset="0"/>
              </a:rPr>
              <a:pPr/>
              <a:t>26</a:t>
            </a:fld>
            <a:endParaRPr lang="en-US" smtClean="0">
              <a:latin typeface="Arial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205819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B23859-079C-40D3-A59F-A604DD9D00A9}" type="slidenum">
              <a:rPr lang="en-US" smtClean="0">
                <a:latin typeface="Arial" pitchFamily="34" charset="0"/>
              </a:rPr>
              <a:pPr/>
              <a:t>28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29027" name="Rectangle 7"/>
          <p:cNvSpPr txBox="1">
            <a:spLocks noGrp="1" noChangeArrowheads="1"/>
          </p:cNvSpPr>
          <p:nvPr/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58" tIns="46479" rIns="92958" bIns="46479" anchor="b"/>
          <a:lstStyle/>
          <a:p>
            <a:pPr algn="r" defTabSz="930275">
              <a:spcBef>
                <a:spcPct val="0"/>
              </a:spcBef>
            </a:pPr>
            <a:fld id="{6863C4A0-A019-42EA-A823-42048677F8DC}" type="slidenum">
              <a:rPr lang="en-US" sz="1200" b="0">
                <a:solidFill>
                  <a:schemeClr val="tx1"/>
                </a:solidFill>
              </a:rPr>
              <a:pPr algn="r" defTabSz="930275">
                <a:spcBef>
                  <a:spcPct val="0"/>
                </a:spcBef>
              </a:pPr>
              <a:t>28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290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958" tIns="46479" rIns="92958" bIns="46479"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292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BEEA463-19C6-43ED-A26B-07AE99A91992}" type="slidenum">
              <a:rPr lang="en-US" smtClean="0">
                <a:latin typeface="Arial" charset="0"/>
              </a:rPr>
              <a:pPr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3263"/>
            <a:ext cx="6176962" cy="3475037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877" tIns="45937" rIns="91877" bIns="45937"/>
          <a:lstStyle/>
          <a:p>
            <a:pPr eaLnBrk="1" hangingPunct="1"/>
            <a:endParaRPr lang="en-US" b="1" smtClean="0"/>
          </a:p>
        </p:txBody>
      </p:sp>
    </p:spTree>
    <p:extLst>
      <p:ext uri="{BB962C8B-B14F-4D97-AF65-F5344CB8AC3E}">
        <p14:creationId xmlns:p14="http://schemas.microsoft.com/office/powerpoint/2010/main" val="3292061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2C0FBB8E-8EE0-4B7D-B0DD-68FAB6E87FD1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00048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D8DD28-AF3B-4FEE-A15D-EB797C79A9CC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3263"/>
            <a:ext cx="6176962" cy="3475037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/>
        </p:spPr>
        <p:txBody>
          <a:bodyPr lIns="91877" tIns="45937" rIns="91877" bIns="45937"/>
          <a:lstStyle/>
          <a:p>
            <a:pPr eaLnBrk="1" hangingPunct="1">
              <a:lnSpc>
                <a:spcPct val="90000"/>
              </a:lnSpc>
            </a:pPr>
            <a:endParaRPr lang="en-US" sz="1000" b="1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96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A26950F-6FFA-4EC8-B56B-F5B1FFA96291}" type="slidenum">
              <a:rPr lang="en-US" smtClean="0">
                <a:latin typeface="Arial" charset="0"/>
              </a:rPr>
              <a:pPr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87390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6913"/>
            <a:ext cx="6192837" cy="3484562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4" y="4413251"/>
            <a:ext cx="5032375" cy="41862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RPGs are appropriate for any stage of your independent research career.</a:t>
            </a:r>
          </a:p>
        </p:txBody>
      </p:sp>
    </p:spTree>
    <p:extLst>
      <p:ext uri="{BB962C8B-B14F-4D97-AF65-F5344CB8AC3E}">
        <p14:creationId xmlns:p14="http://schemas.microsoft.com/office/powerpoint/2010/main" val="17371737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52FEBA0-A399-4B8D-8EFC-0DB8A2168CC0}" type="slidenum">
              <a:rPr lang="en-US" smtClean="0">
                <a:latin typeface="Arial" charset="0"/>
              </a:rPr>
              <a:pPr/>
              <a:t>8</a:t>
            </a:fld>
            <a:endParaRPr lang="en-US" smtClean="0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05272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52FEBA0-A399-4B8D-8EFC-0DB8A2168CC0}" type="slidenum">
              <a:rPr lang="en-US" smtClean="0">
                <a:latin typeface="Arial" charset="0"/>
              </a:rPr>
              <a:pPr/>
              <a:t>11</a:t>
            </a:fld>
            <a:endParaRPr lang="en-US" smtClean="0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2415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334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52FEBA0-A399-4B8D-8EFC-0DB8A2168CC0}" type="slidenum">
              <a:rPr lang="en-US" smtClean="0">
                <a:latin typeface="Arial" charset="0"/>
              </a:rPr>
              <a:pPr/>
              <a:t>16</a:t>
            </a:fld>
            <a:endParaRPr lang="en-US" smtClean="0">
              <a:latin typeface="Arial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6425"/>
            <a:ext cx="5029200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08920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13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1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868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4385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78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67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98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82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47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BAF5C-5449-43CD-A9FE-ECC63BF87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4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B510D-6B13-487C-A4CB-C9480026600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88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48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B510D-6B13-487C-A4CB-C9480026600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8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70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64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5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4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1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00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35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B00D46A-915E-4AAB-8E68-063ABAA9796A}" type="datetimeFigureOut">
              <a:rPr lang="en-US" smtClean="0"/>
              <a:t>8/10/2017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E5B40E5-78BD-4206-9226-EDF5FF6C36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166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  <p:sldLayoutId id="2147483729" r:id="rId18"/>
    <p:sldLayoutId id="2147483730" r:id="rId19"/>
    <p:sldLayoutId id="2147483731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icholasferguson.org/leadership/the-a-d-of-succes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2.bp.blogspot.com/-hoRJwSnQjtc/TZnmlo-4plI/AAAAAAAAABo/VJhte3-J4ck/s1600/baby+elephant+3.gi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mailto:rsorense@mail.nih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5353" y="995082"/>
            <a:ext cx="8243047" cy="2097742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FF00"/>
                </a:solidFill>
              </a:rPr>
              <a:t>An Insider’s View: </a:t>
            </a:r>
            <a:r>
              <a:rPr lang="en-US" sz="4400" b="1" dirty="0" smtClean="0">
                <a:solidFill>
                  <a:srgbClr val="FFFF00"/>
                </a:solidFill>
              </a:rPr>
              <a:t/>
            </a:r>
            <a:br>
              <a:rPr lang="en-US" sz="4400" b="1" dirty="0" smtClean="0">
                <a:solidFill>
                  <a:srgbClr val="FFFF00"/>
                </a:solidFill>
              </a:rPr>
            </a:br>
            <a:r>
              <a:rPr lang="en-US" sz="4400" b="1" dirty="0" smtClean="0">
                <a:solidFill>
                  <a:srgbClr val="FFFF00"/>
                </a:solidFill>
              </a:rPr>
              <a:t>Writing </a:t>
            </a:r>
            <a:r>
              <a:rPr lang="en-US" sz="4400" b="1" dirty="0" smtClean="0">
                <a:solidFill>
                  <a:srgbClr val="FFFF00"/>
                </a:solidFill>
              </a:rPr>
              <a:t>Your Successful NIH Application</a:t>
            </a:r>
            <a:endParaRPr lang="en-US" sz="4400" b="1" dirty="0">
              <a:solidFill>
                <a:srgbClr val="FFFF00"/>
              </a:solidFill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3321424" y="3798374"/>
            <a:ext cx="6736976" cy="2317377"/>
          </a:xfrm>
        </p:spPr>
        <p:txBody>
          <a:bodyPr>
            <a:normAutofit/>
          </a:bodyPr>
          <a:lstStyle/>
          <a:p>
            <a:pPr marL="365760" indent="-256032" algn="ctr">
              <a:buNone/>
              <a:defRPr/>
            </a:pPr>
            <a:r>
              <a:rPr lang="en-US" sz="3800" b="1" dirty="0">
                <a:solidFill>
                  <a:srgbClr val="FFC000"/>
                </a:solidFill>
              </a:rPr>
              <a:t>Roger Sorensen, </a:t>
            </a:r>
            <a:r>
              <a:rPr lang="en-US" sz="2900" b="1" dirty="0">
                <a:solidFill>
                  <a:srgbClr val="FFC000"/>
                </a:solidFill>
              </a:rPr>
              <a:t>Ph.D., MPA</a:t>
            </a:r>
          </a:p>
          <a:p>
            <a:pPr marL="365760" indent="-256032" algn="ctr">
              <a:buNone/>
              <a:defRPr/>
            </a:pPr>
            <a:r>
              <a:rPr lang="en-US" sz="24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Chief, Integrative Neuroscience Branch</a:t>
            </a:r>
          </a:p>
          <a:p>
            <a:pPr marL="365760" indent="-256032" algn="ctr">
              <a:buNone/>
              <a:defRPr/>
            </a:pPr>
            <a:r>
              <a:rPr lang="en-US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Division </a:t>
            </a:r>
            <a:r>
              <a:rPr lang="en-US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of Neuroscience </a:t>
            </a:r>
            <a:r>
              <a:rPr lang="en-US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and Behavior </a:t>
            </a:r>
          </a:p>
          <a:p>
            <a:pPr marL="365760" indent="-256032" algn="ctr">
              <a:buNone/>
              <a:defRPr/>
            </a:pPr>
            <a:r>
              <a:rPr lang="en-US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National </a:t>
            </a:r>
            <a:r>
              <a:rPr lang="en-US" sz="28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Institute on Drug Abuse</a:t>
            </a:r>
            <a:endParaRPr lang="en-US" sz="2800" b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2" descr="NIH_NIDA_Master_Logo_2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828" y="141440"/>
            <a:ext cx="2446337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04588" y="106082"/>
            <a:ext cx="3759200" cy="431800"/>
            <a:chOff x="312" y="108"/>
            <a:chExt cx="4661" cy="535"/>
          </a:xfrm>
        </p:grpSpPr>
        <p:pic>
          <p:nvPicPr>
            <p:cNvPr id="7" name="Picture 8" descr="nihlogo"/>
            <p:cNvPicPr>
              <a:picLocks noChangeAspect="1" noChangeArrowheads="1"/>
            </p:cNvPicPr>
            <p:nvPr userDrawn="1"/>
          </p:nvPicPr>
          <p:blipFill>
            <a:blip r:embed="rId3" cstate="print">
              <a:lum bright="-6000" contrast="36000"/>
            </a:blip>
            <a:srcRect/>
            <a:stretch>
              <a:fillRect/>
            </a:stretch>
          </p:blipFill>
          <p:spPr bwMode="auto">
            <a:xfrm>
              <a:off x="312" y="113"/>
              <a:ext cx="497" cy="5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9" descr="bldg1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80" y="108"/>
              <a:ext cx="991" cy="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0" descr="nihtitle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42" y="155"/>
              <a:ext cx="2771" cy="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 descr="ORIGINAL_HHS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448" y="136"/>
              <a:ext cx="525" cy="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12876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67000" y="609601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EF8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Predoctoral NRSA Fellowships</a:t>
            </a:r>
            <a:endParaRPr lang="en-US" sz="3200" dirty="0">
              <a:solidFill>
                <a:srgbClr val="FEF8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Chart Placeholder 6"/>
          <p:cNvGraphicFramePr>
            <a:graphicFrameLocks/>
          </p:cNvGraphicFramePr>
          <p:nvPr>
            <p:extLst/>
          </p:nvPr>
        </p:nvGraphicFramePr>
        <p:xfrm>
          <a:off x="1905001" y="2133601"/>
          <a:ext cx="8229601" cy="4329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1"/>
                <a:gridCol w="2057400"/>
                <a:gridCol w="1143000"/>
                <a:gridCol w="2438400"/>
                <a:gridCol w="1371600"/>
              </a:tblGrid>
              <a:tr h="85898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Mechanism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Purpose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Duration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Allowable Cost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Guide Notice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9841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F30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to support combined MD/PhD performing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dissertation research and training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up to 6 yrs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Stipend-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$23,376</a:t>
                      </a:r>
                      <a:endParaRPr lang="en-US" sz="1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Tuition &amp; fees- up to $21K</a:t>
                      </a:r>
                    </a:p>
                    <a:p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Training related-  $4,200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PA-16-305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PA-16-306</a:t>
                      </a:r>
                      <a:endParaRPr lang="en-US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 support doctoral candidates performing dissertation research and training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up to 5 yrs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Stipend- $23,376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Tuition &amp; fees- up to $16K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Training related-  $4,200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PA-16-309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  <a:tr h="105294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F31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30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Diversity</a:t>
                      </a:r>
                      <a:endParaRPr lang="en-US" sz="13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 support doctoral candidates performing dissertation research and training</a:t>
                      </a:r>
                      <a:endParaRPr lang="en-US" sz="1400" kern="1200" dirty="0" smtClean="0">
                        <a:solidFill>
                          <a:srgbClr val="FF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up to 5 yrs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Stipend- $23,376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Tuition &amp; fees- up to $16K</a:t>
                      </a:r>
                    </a:p>
                    <a:p>
                      <a:pPr marL="0" algn="l" defTabSz="914400" rtl="0" eaLnBrk="1" latinLnBrk="0" hangingPunct="1"/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Training related-  $4,200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PA-16-308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77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382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Stage of Scientific Career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790979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3657600"/>
            <a:ext cx="8382000" cy="12192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sz="4000" i="1" dirty="0">
                <a:solidFill>
                  <a:srgbClr val="00B0F0"/>
                </a:solidFill>
              </a:rPr>
              <a:t>Postdoctoral Fellow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75983-5295-4119-B180-93644483F29A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835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743200" y="681336"/>
            <a:ext cx="685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EF8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Postdoctoral NRSA Fellowship</a:t>
            </a:r>
            <a:endParaRPr lang="en-US" sz="3200" dirty="0">
              <a:solidFill>
                <a:srgbClr val="FEF8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hart Placeholder 6"/>
          <p:cNvGraphicFramePr>
            <a:graphicFrameLocks/>
          </p:cNvGraphicFramePr>
          <p:nvPr>
            <p:extLst/>
          </p:nvPr>
        </p:nvGraphicFramePr>
        <p:xfrm>
          <a:off x="1766598" y="3581401"/>
          <a:ext cx="8672803" cy="1485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5203"/>
                <a:gridCol w="2514600"/>
                <a:gridCol w="1143000"/>
                <a:gridCol w="2362200"/>
                <a:gridCol w="1447800"/>
              </a:tblGrid>
              <a:tr h="505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Mechanism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Purpose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Duration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Allowable Cost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Guide Notice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8054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 support promising postdoctoral scientists with the potential to become productive, independent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Up to 3 yrs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Stipend- $43,692 - $57,504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Tuition &amp; fees- up to $4,500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Training related-  $8,850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PA-16-307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68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76200"/>
            <a:ext cx="8077200" cy="1600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EF80E"/>
                </a:solidFill>
              </a:rPr>
              <a:t>NIH Pathway to Independence Award (K99/R00)</a:t>
            </a:r>
            <a:endParaRPr lang="en-US" sz="3600" b="1" dirty="0">
              <a:solidFill>
                <a:srgbClr val="FEF80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798638"/>
            <a:ext cx="8382000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26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The purpose is to increase and maintain a strong cohort of new and talented, NIH-supported, independent investigators. </a:t>
            </a:r>
          </a:p>
          <a:p>
            <a:endParaRPr lang="en-US" sz="1000" dirty="0"/>
          </a:p>
          <a:p>
            <a:r>
              <a:rPr lang="en-US" sz="2600" dirty="0"/>
              <a:t>This program is designed:</a:t>
            </a:r>
          </a:p>
          <a:p>
            <a:pPr lvl="1"/>
            <a:r>
              <a:rPr lang="en-US" sz="2600" dirty="0"/>
              <a:t> to facilitate a </a:t>
            </a:r>
            <a:r>
              <a:rPr lang="en-US" sz="2600" dirty="0">
                <a:solidFill>
                  <a:srgbClr val="FF0000"/>
                </a:solidFill>
              </a:rPr>
              <a:t>timely transition </a:t>
            </a:r>
            <a:r>
              <a:rPr lang="en-US" sz="2600" dirty="0"/>
              <a:t>of outstanding postdoctoral researchers from mentored, postdoctoral research positions to independent, tenure-track or equivalent faculty positions, and </a:t>
            </a:r>
          </a:p>
          <a:p>
            <a:pPr lvl="1"/>
            <a:r>
              <a:rPr lang="en-US" sz="2600" dirty="0"/>
              <a:t>to </a:t>
            </a:r>
            <a:r>
              <a:rPr lang="en-US" sz="2600" dirty="0">
                <a:solidFill>
                  <a:srgbClr val="FF0000"/>
                </a:solidFill>
              </a:rPr>
              <a:t>provide independent NIH research support </a:t>
            </a:r>
            <a:r>
              <a:rPr lang="en-US" sz="2600" dirty="0"/>
              <a:t>during the transition that will help these individuals launch competitive, independent research careers.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3733800" y="6248400"/>
            <a:ext cx="670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http://</a:t>
            </a:r>
            <a:r>
              <a:rPr lang="en-US" sz="2000" i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grants.nih.gov/grants/guide/pa-files/PA-16-193.html</a:t>
            </a:r>
            <a:endParaRPr lang="en-US" sz="2000" i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1676400"/>
            <a:ext cx="8001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0787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429000" y="533400"/>
            <a:ext cx="563880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FF00"/>
                </a:solidFill>
                <a:ea typeface="+mj-ea"/>
                <a:cs typeface="Arial" pitchFamily="34" charset="0"/>
              </a:rPr>
              <a:t>K99/R00: A Two Phase Award</a:t>
            </a:r>
            <a:endParaRPr lang="en-US" sz="3200" b="1" dirty="0">
              <a:solidFill>
                <a:srgbClr val="FFFF00"/>
              </a:solidFill>
              <a:ea typeface="+mj-ea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09800" y="1524000"/>
            <a:ext cx="771144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33" name="Rectangle 4"/>
          <p:cNvSpPr>
            <a:spLocks noChangeArrowheads="1"/>
          </p:cNvSpPr>
          <p:nvPr/>
        </p:nvSpPr>
        <p:spPr bwMode="auto">
          <a:xfrm>
            <a:off x="1676400" y="1600201"/>
            <a:ext cx="8839200" cy="492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63513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800" b="1" dirty="0">
                <a:solidFill>
                  <a:srgbClr val="11ACC1"/>
                </a:solidFill>
                <a:cs typeface="Arial" charset="0"/>
              </a:rPr>
              <a:t>K99 </a:t>
            </a:r>
            <a:r>
              <a:rPr lang="en-US" sz="2800" b="1" dirty="0">
                <a:solidFill>
                  <a:srgbClr val="11ACC1"/>
                </a:solidFill>
                <a:cs typeface="Arial" charset="0"/>
              </a:rPr>
              <a:t>Phase (1-2 years) </a:t>
            </a:r>
            <a:r>
              <a:rPr lang="en-US" sz="2800" b="1" dirty="0">
                <a:cs typeface="Arial" charset="0"/>
              </a:rPr>
              <a:t>–mentored </a:t>
            </a:r>
            <a:r>
              <a:rPr lang="en-US" sz="2800" b="1" dirty="0">
                <a:cs typeface="Arial" charset="0"/>
              </a:rPr>
              <a:t>phase</a:t>
            </a: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endParaRPr lang="en-US" sz="600" b="1" dirty="0">
              <a:cs typeface="Arial" charset="0"/>
            </a:endParaRPr>
          </a:p>
          <a:p>
            <a:pPr marL="858838" lvl="2" indent="-228600" eaLnBrk="0" hangingPunct="0">
              <a:lnSpc>
                <a:spcPct val="80000"/>
              </a:lnSpc>
              <a:spcBef>
                <a:spcPts val="350"/>
              </a:spcBef>
              <a:buSzPct val="100000"/>
              <a:buFont typeface="Arial" charset="0"/>
              <a:buChar char="•"/>
            </a:pPr>
            <a:r>
              <a:rPr lang="en-US" sz="2000" dirty="0">
                <a:cs typeface="Arial" charset="0"/>
              </a:rPr>
              <a:t>Obtain additional research training </a:t>
            </a:r>
          </a:p>
          <a:p>
            <a:pPr marL="858838" lvl="2" indent="-228600" eaLnBrk="0" hangingPunct="0">
              <a:lnSpc>
                <a:spcPct val="80000"/>
              </a:lnSpc>
              <a:spcBef>
                <a:spcPts val="350"/>
              </a:spcBef>
              <a:buSzPct val="100000"/>
              <a:buFont typeface="Arial" charset="0"/>
              <a:buChar char="•"/>
            </a:pPr>
            <a:r>
              <a:rPr lang="en-US" sz="2000" dirty="0">
                <a:cs typeface="Arial" charset="0"/>
              </a:rPr>
              <a:t>Advice on establishing research independence</a:t>
            </a:r>
          </a:p>
          <a:p>
            <a:pPr marL="858838" lvl="2" indent="-228600" eaLnBrk="0" hangingPunct="0">
              <a:lnSpc>
                <a:spcPct val="80000"/>
              </a:lnSpc>
              <a:spcBef>
                <a:spcPts val="350"/>
              </a:spcBef>
              <a:buSzPct val="100000"/>
              <a:buFont typeface="Arial" charset="0"/>
              <a:buChar char="•"/>
            </a:pPr>
            <a:r>
              <a:rPr lang="en-US" sz="2000" dirty="0">
                <a:cs typeface="Arial" charset="0"/>
              </a:rPr>
              <a:t>Salary: Institute-specific [up </a:t>
            </a:r>
            <a:r>
              <a:rPr lang="en-US" sz="2000" dirty="0">
                <a:cs typeface="Arial" charset="0"/>
              </a:rPr>
              <a:t>to $90,000/year </a:t>
            </a:r>
            <a:r>
              <a:rPr lang="en-US" sz="2000" dirty="0">
                <a:cs typeface="Arial" charset="0"/>
              </a:rPr>
              <a:t>salary, NIDA]</a:t>
            </a:r>
            <a:endParaRPr lang="en-US" sz="2000" dirty="0">
              <a:cs typeface="Arial" charset="0"/>
            </a:endParaRPr>
          </a:p>
          <a:p>
            <a:pPr marL="858838" lvl="2" indent="-228600" eaLnBrk="0" hangingPunct="0">
              <a:lnSpc>
                <a:spcPct val="80000"/>
              </a:lnSpc>
              <a:spcBef>
                <a:spcPts val="350"/>
              </a:spcBef>
              <a:buSzPct val="100000"/>
              <a:buFont typeface="Arial" charset="0"/>
              <a:buChar char="•"/>
            </a:pPr>
            <a:r>
              <a:rPr lang="en-US" sz="2000" dirty="0">
                <a:cs typeface="Arial" charset="0"/>
              </a:rPr>
              <a:t>Research Expenses: Institute-specific [up </a:t>
            </a:r>
            <a:r>
              <a:rPr lang="en-US" sz="2000" dirty="0">
                <a:cs typeface="Arial" charset="0"/>
              </a:rPr>
              <a:t>to $</a:t>
            </a:r>
            <a:r>
              <a:rPr lang="en-US" sz="2000" dirty="0">
                <a:cs typeface="Arial" charset="0"/>
              </a:rPr>
              <a:t>50,000/year, NIDA]</a:t>
            </a:r>
          </a:p>
          <a:p>
            <a:pPr marL="858838" lvl="2" indent="-228600" eaLnBrk="0" hangingPunct="0">
              <a:lnSpc>
                <a:spcPct val="80000"/>
              </a:lnSpc>
              <a:spcBef>
                <a:spcPts val="350"/>
              </a:spcBef>
              <a:buSzPct val="100000"/>
            </a:pPr>
            <a:endParaRPr lang="en-US" sz="2400" dirty="0">
              <a:cs typeface="Arial" charset="0"/>
            </a:endParaRP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800" b="1" dirty="0">
                <a:solidFill>
                  <a:srgbClr val="11ACC1"/>
                </a:solidFill>
                <a:cs typeface="Arial" charset="0"/>
              </a:rPr>
              <a:t>R00 </a:t>
            </a:r>
            <a:r>
              <a:rPr lang="en-US" sz="2800" b="1" dirty="0">
                <a:solidFill>
                  <a:srgbClr val="11ACC1"/>
                </a:solidFill>
                <a:cs typeface="Arial" charset="0"/>
              </a:rPr>
              <a:t>Phase (3 years) </a:t>
            </a:r>
            <a:r>
              <a:rPr lang="en-US" sz="2800" b="1" dirty="0">
                <a:cs typeface="Arial" charset="0"/>
              </a:rPr>
              <a:t>–independent </a:t>
            </a:r>
            <a:r>
              <a:rPr lang="en-US" sz="2800" b="1" dirty="0">
                <a:cs typeface="Arial" charset="0"/>
              </a:rPr>
              <a:t>phase</a:t>
            </a:r>
          </a:p>
          <a:p>
            <a:pPr marL="858838" lvl="2" indent="-228600" eaLnBrk="0" hangingPunct="0">
              <a:lnSpc>
                <a:spcPct val="80000"/>
              </a:lnSpc>
              <a:spcBef>
                <a:spcPts val="350"/>
              </a:spcBef>
              <a:buSzPct val="100000"/>
            </a:pPr>
            <a:endParaRPr lang="en-US" sz="600" dirty="0">
              <a:cs typeface="Arial" charset="0"/>
            </a:endParaRPr>
          </a:p>
          <a:p>
            <a:pPr marL="858838" lvl="2" indent="-228600" eaLnBrk="0" hangingPunct="0">
              <a:lnSpc>
                <a:spcPct val="80000"/>
              </a:lnSpc>
              <a:spcBef>
                <a:spcPts val="350"/>
              </a:spcBef>
              <a:buSzPct val="100000"/>
              <a:buFont typeface="Arial" charset="0"/>
              <a:buChar char="•"/>
            </a:pPr>
            <a:r>
              <a:rPr lang="en-US" sz="2000" dirty="0">
                <a:solidFill>
                  <a:srgbClr val="FFFF00"/>
                </a:solidFill>
                <a:cs typeface="Arial" charset="0"/>
              </a:rPr>
              <a:t>Awarded after obtaining an independent tenure-track or equivalent position</a:t>
            </a:r>
          </a:p>
          <a:p>
            <a:pPr marL="858838" lvl="2" indent="-228600" eaLnBrk="0" hangingPunct="0">
              <a:lnSpc>
                <a:spcPct val="80000"/>
              </a:lnSpc>
              <a:spcBef>
                <a:spcPts val="350"/>
              </a:spcBef>
              <a:buSzPct val="100000"/>
              <a:buFont typeface="Arial" charset="0"/>
              <a:buChar char="•"/>
            </a:pPr>
            <a:r>
              <a:rPr lang="en-US" sz="2000" dirty="0">
                <a:cs typeface="Arial" charset="0"/>
              </a:rPr>
              <a:t>Requires 75% effort toward all research activities</a:t>
            </a:r>
          </a:p>
          <a:p>
            <a:pPr marL="858838" lvl="2" indent="-228600" eaLnBrk="0" hangingPunct="0">
              <a:lnSpc>
                <a:spcPct val="80000"/>
              </a:lnSpc>
              <a:spcBef>
                <a:spcPts val="350"/>
              </a:spcBef>
              <a:buSzPct val="100000"/>
              <a:buFont typeface="Arial" charset="0"/>
              <a:buChar char="•"/>
            </a:pPr>
            <a:r>
              <a:rPr lang="en-US" sz="2000" dirty="0">
                <a:cs typeface="Arial" charset="0"/>
              </a:rPr>
              <a:t>Up </a:t>
            </a:r>
            <a:r>
              <a:rPr lang="en-US" sz="2000" dirty="0">
                <a:cs typeface="Arial" charset="0"/>
              </a:rPr>
              <a:t>to $</a:t>
            </a:r>
            <a:r>
              <a:rPr lang="en-US" sz="2000" dirty="0">
                <a:cs typeface="Arial" charset="0"/>
              </a:rPr>
              <a:t>249,000/year total costs [direct and indirect]</a:t>
            </a:r>
          </a:p>
          <a:p>
            <a:pPr marL="858838" lvl="2" indent="-228600" eaLnBrk="0" hangingPunct="0">
              <a:lnSpc>
                <a:spcPct val="80000"/>
              </a:lnSpc>
              <a:spcBef>
                <a:spcPts val="350"/>
              </a:spcBef>
              <a:buSzPct val="100000"/>
              <a:buFont typeface="Arial" charset="0"/>
              <a:buChar char="•"/>
            </a:pPr>
            <a:r>
              <a:rPr lang="en-US" sz="2000" i="1" dirty="0">
                <a:solidFill>
                  <a:srgbClr val="FFFF00"/>
                </a:solidFill>
                <a:cs typeface="Arial" charset="0"/>
              </a:rPr>
              <a:t>NIH programmatic </a:t>
            </a:r>
            <a:r>
              <a:rPr lang="en-US" sz="2000" i="1" dirty="0">
                <a:solidFill>
                  <a:srgbClr val="FFFF00"/>
                </a:solidFill>
                <a:cs typeface="Arial" charset="0"/>
              </a:rPr>
              <a:t>review: </a:t>
            </a:r>
            <a:r>
              <a:rPr lang="en-US" sz="2000" i="1" dirty="0">
                <a:solidFill>
                  <a:srgbClr val="FFFF00"/>
                </a:solidFill>
                <a:cs typeface="Arial" charset="0"/>
              </a:rPr>
              <a:t>Transition </a:t>
            </a:r>
            <a:r>
              <a:rPr lang="en-US" sz="2000" i="1" dirty="0">
                <a:solidFill>
                  <a:srgbClr val="FFFF00"/>
                </a:solidFill>
                <a:cs typeface="Arial" charset="0"/>
              </a:rPr>
              <a:t>to R00 Phase is contingent upon:</a:t>
            </a:r>
          </a:p>
          <a:p>
            <a:pPr marL="1316038" lvl="3" indent="-228600" eaLnBrk="0" hangingPunct="0">
              <a:lnSpc>
                <a:spcPct val="80000"/>
              </a:lnSpc>
              <a:spcBef>
                <a:spcPts val="350"/>
              </a:spcBef>
              <a:buSzPct val="100000"/>
              <a:buFont typeface="Arial" charset="0"/>
              <a:buChar char="•"/>
            </a:pPr>
            <a:r>
              <a:rPr lang="en-US" sz="2000" i="1" dirty="0">
                <a:solidFill>
                  <a:schemeClr val="accent5">
                    <a:lumMod val="40000"/>
                    <a:lumOff val="60000"/>
                  </a:schemeClr>
                </a:solidFill>
                <a:cs typeface="Arial" charset="0"/>
              </a:rPr>
              <a:t>Offer of a tenure-track position</a:t>
            </a:r>
          </a:p>
          <a:p>
            <a:pPr marL="1316038" lvl="3" indent="-228600" eaLnBrk="0" hangingPunct="0">
              <a:lnSpc>
                <a:spcPct val="80000"/>
              </a:lnSpc>
              <a:spcBef>
                <a:spcPts val="350"/>
              </a:spcBef>
              <a:buSzPct val="100000"/>
              <a:buFont typeface="Arial" charset="0"/>
              <a:buChar char="•"/>
            </a:pPr>
            <a:r>
              <a:rPr lang="en-US" sz="2000" i="1" dirty="0">
                <a:solidFill>
                  <a:schemeClr val="accent5">
                    <a:lumMod val="40000"/>
                    <a:lumOff val="60000"/>
                  </a:schemeClr>
                </a:solidFill>
                <a:cs typeface="Arial" charset="0"/>
              </a:rPr>
              <a:t>Competitive start-up package</a:t>
            </a:r>
          </a:p>
          <a:p>
            <a:pPr marL="1316038" lvl="3" indent="-228600" eaLnBrk="0" hangingPunct="0">
              <a:lnSpc>
                <a:spcPct val="80000"/>
              </a:lnSpc>
              <a:spcBef>
                <a:spcPts val="350"/>
              </a:spcBef>
              <a:buSzPct val="100000"/>
              <a:buFont typeface="Arial" charset="0"/>
              <a:buChar char="•"/>
            </a:pPr>
            <a:r>
              <a:rPr lang="en-US" sz="2000" i="1" dirty="0">
                <a:solidFill>
                  <a:schemeClr val="accent5">
                    <a:lumMod val="40000"/>
                    <a:lumOff val="60000"/>
                  </a:schemeClr>
                </a:solidFill>
                <a:cs typeface="Arial" charset="0"/>
              </a:rPr>
              <a:t>K99 phase progress and R00 research plans</a:t>
            </a:r>
            <a:endParaRPr lang="en-US" sz="2000" i="1" dirty="0">
              <a:solidFill>
                <a:schemeClr val="accent5">
                  <a:lumMod val="40000"/>
                  <a:lumOff val="60000"/>
                </a:schemeClr>
              </a:solidFill>
              <a:cs typeface="Arial" charset="0"/>
            </a:endParaRPr>
          </a:p>
        </p:txBody>
      </p:sp>
      <p:grpSp>
        <p:nvGrpSpPr>
          <p:cNvPr id="8" name="Group 6"/>
          <p:cNvGrpSpPr/>
          <p:nvPr/>
        </p:nvGrpSpPr>
        <p:grpSpPr>
          <a:xfrm>
            <a:off x="385483" y="190500"/>
            <a:ext cx="1455029" cy="1295400"/>
            <a:chOff x="7065770" y="4024406"/>
            <a:chExt cx="1988584" cy="1855694"/>
          </a:xfrm>
        </p:grpSpPr>
        <p:pic>
          <p:nvPicPr>
            <p:cNvPr id="9" name="Picture 8" descr="pathway.jpg"/>
            <p:cNvPicPr>
              <a:picLocks noChangeAspect="1"/>
            </p:cNvPicPr>
            <p:nvPr/>
          </p:nvPicPr>
          <p:blipFill>
            <a:blip r:embed="rId2" cstate="print"/>
            <a:srcRect l="75773" t="14516" r="5670" b="27419"/>
            <a:stretch>
              <a:fillRect/>
            </a:stretch>
          </p:blipFill>
          <p:spPr>
            <a:xfrm>
              <a:off x="7065770" y="4024406"/>
              <a:ext cx="1878107" cy="185569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1" name="TextBox 10"/>
            <p:cNvSpPr txBox="1"/>
            <p:nvPr/>
          </p:nvSpPr>
          <p:spPr>
            <a:xfrm>
              <a:off x="7286724" y="4111749"/>
              <a:ext cx="1767630" cy="57316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DD6909"/>
                  </a:solidFill>
                </a:rPr>
                <a:t>K99/R00 Pathway  to Independence</a:t>
              </a:r>
              <a:endParaRPr lang="en-US" sz="1000" b="1" dirty="0">
                <a:solidFill>
                  <a:srgbClr val="DD690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762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124200" y="914400"/>
            <a:ext cx="50292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FF00"/>
                </a:solidFill>
                <a:ea typeface="+mj-ea"/>
                <a:cs typeface="Arial" pitchFamily="34" charset="0"/>
              </a:rPr>
              <a:t>K99/R00 Eligibility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2667000" y="1752600"/>
            <a:ext cx="67056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1981200" y="2209800"/>
            <a:ext cx="8229600" cy="404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You can </a:t>
            </a:r>
            <a:r>
              <a:rPr lang="en-US" sz="2400" u="sng" dirty="0">
                <a:cs typeface="Arial" charset="0"/>
              </a:rPr>
              <a:t>NOT</a:t>
            </a:r>
            <a:r>
              <a:rPr lang="en-US" sz="2400" dirty="0">
                <a:cs typeface="Arial" charset="0"/>
              </a:rPr>
              <a:t> have more </a:t>
            </a:r>
            <a:r>
              <a:rPr lang="en-US" sz="2400" dirty="0">
                <a:cs typeface="Arial" charset="0"/>
              </a:rPr>
              <a:t>than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cs typeface="Arial" charset="0"/>
              </a:rPr>
              <a:t>4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cs typeface="Arial" charset="0"/>
              </a:rPr>
              <a:t>years of postdoctoral research training</a:t>
            </a:r>
            <a:r>
              <a:rPr lang="en-US" sz="2400" b="1" dirty="0">
                <a:cs typeface="Arial" charset="0"/>
              </a:rPr>
              <a:t> </a:t>
            </a:r>
            <a:r>
              <a:rPr lang="en-US" sz="2400" dirty="0">
                <a:cs typeface="Arial" charset="0"/>
              </a:rPr>
              <a:t>at the time of initial application, or subsequent </a:t>
            </a:r>
            <a:r>
              <a:rPr lang="en-US" sz="2400" dirty="0">
                <a:cs typeface="Arial" charset="0"/>
              </a:rPr>
              <a:t>resubmission</a:t>
            </a: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endParaRPr lang="en-US" sz="2000" dirty="0">
              <a:cs typeface="Arial" charset="0"/>
            </a:endParaRP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Research or clinical doctoral degree</a:t>
            </a: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endParaRPr lang="en-US" sz="2000" dirty="0">
              <a:cs typeface="Arial" charset="0"/>
            </a:endParaRP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dirty="0"/>
              <a:t>Have not received an independent research grant (R01, R03, R21) or other individual mentored K award</a:t>
            </a:r>
            <a:endParaRPr lang="en-US" sz="2400" dirty="0">
              <a:cs typeface="Arial" charset="0"/>
            </a:endParaRP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endParaRPr lang="en-US" sz="2000" b="1" dirty="0">
              <a:solidFill>
                <a:srgbClr val="FF0000"/>
              </a:solidFill>
              <a:cs typeface="Arial" charset="0"/>
            </a:endParaRP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cs typeface="Arial" charset="0"/>
              </a:rPr>
              <a:t>U.S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cs typeface="Arial" charset="0"/>
              </a:rPr>
              <a:t>. citizens and non-U.S. citizens</a:t>
            </a: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endParaRPr lang="en-US" sz="2000" dirty="0">
              <a:solidFill>
                <a:schemeClr val="accent1"/>
              </a:solidFill>
              <a:cs typeface="Arial" charset="0"/>
            </a:endParaRP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cs typeface="Arial" charset="0"/>
              </a:rPr>
              <a:t>Both the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cs typeface="Arial" charset="0"/>
              </a:rPr>
              <a:t>K99 and R00 Phases must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cs typeface="Arial" charset="0"/>
              </a:rPr>
              <a:t>be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cs typeface="Arial" charset="0"/>
              </a:rPr>
              <a:t>awarded at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cs typeface="Arial" charset="0"/>
              </a:rPr>
              <a:t>U.S. </a:t>
            </a:r>
            <a:r>
              <a:rPr lang="en-US" sz="2400" b="1" dirty="0">
                <a:solidFill>
                  <a:schemeClr val="accent6">
                    <a:lumMod val="40000"/>
                    <a:lumOff val="60000"/>
                  </a:schemeClr>
                </a:solidFill>
                <a:cs typeface="Arial" charset="0"/>
              </a:rPr>
              <a:t>institutions – can have foreign component</a:t>
            </a:r>
            <a:endParaRPr lang="en-US" sz="2400" b="1" dirty="0">
              <a:solidFill>
                <a:schemeClr val="accent6">
                  <a:lumMod val="40000"/>
                  <a:lumOff val="60000"/>
                </a:schemeClr>
              </a:solidFill>
              <a:cs typeface="Arial" charset="0"/>
            </a:endParaRPr>
          </a:p>
        </p:txBody>
      </p:sp>
      <p:grpSp>
        <p:nvGrpSpPr>
          <p:cNvPr id="10" name="Group 6"/>
          <p:cNvGrpSpPr/>
          <p:nvPr/>
        </p:nvGrpSpPr>
        <p:grpSpPr>
          <a:xfrm>
            <a:off x="291354" y="266700"/>
            <a:ext cx="1455029" cy="1295400"/>
            <a:chOff x="7065770" y="4024406"/>
            <a:chExt cx="1988584" cy="1855694"/>
          </a:xfrm>
        </p:grpSpPr>
        <p:pic>
          <p:nvPicPr>
            <p:cNvPr id="12" name="Picture 11" descr="pathway.jpg"/>
            <p:cNvPicPr>
              <a:picLocks noChangeAspect="1"/>
            </p:cNvPicPr>
            <p:nvPr/>
          </p:nvPicPr>
          <p:blipFill>
            <a:blip r:embed="rId2" cstate="print"/>
            <a:srcRect l="75773" t="14516" r="5670" b="27419"/>
            <a:stretch>
              <a:fillRect/>
            </a:stretch>
          </p:blipFill>
          <p:spPr>
            <a:xfrm>
              <a:off x="7065770" y="4024406"/>
              <a:ext cx="1878107" cy="185569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13" name="TextBox 12"/>
            <p:cNvSpPr txBox="1"/>
            <p:nvPr/>
          </p:nvSpPr>
          <p:spPr>
            <a:xfrm>
              <a:off x="7286724" y="4111749"/>
              <a:ext cx="1767630" cy="57316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r>
                <a:rPr lang="en-US" sz="1000" b="1" dirty="0">
                  <a:solidFill>
                    <a:srgbClr val="DD6909"/>
                  </a:solidFill>
                </a:rPr>
                <a:t>K99/R00 Pathway  to Independence</a:t>
              </a:r>
              <a:endParaRPr lang="en-US" sz="1000" b="1" dirty="0">
                <a:solidFill>
                  <a:srgbClr val="DD690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192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382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Stage of Scientific Career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790979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3886200"/>
            <a:ext cx="8382000" cy="1371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sz="4000" i="1" dirty="0">
                <a:solidFill>
                  <a:srgbClr val="00B0F0"/>
                </a:solidFill>
              </a:rPr>
              <a:t>Junior Faculty Member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75983-5295-4119-B180-93644483F29A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672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013438" y="457200"/>
            <a:ext cx="8044962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Mentored Career (K) Awards: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K01, K08, K23</a:t>
            </a:r>
            <a:endParaRPr lang="en-US" sz="3200" b="1" dirty="0">
              <a:solidFill>
                <a:srgbClr val="FFFF0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24000" y="3124200"/>
            <a:ext cx="914400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752600" y="2187714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provide support and protected time to continue training and conduct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research, in order to transition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an independent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researcher.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828800" y="3345962"/>
            <a:ext cx="8458200" cy="3207238"/>
          </a:xfrm>
          <a:prstGeom prst="rect">
            <a:avLst/>
          </a:prstGeom>
        </p:spPr>
        <p:txBody>
          <a:bodyPr/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Pursuing a new research area that warrants additional mentored research experience; or in need of substantial augmentation of current skills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 need of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five</a:t>
            </a: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years of mentored support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Can devote a minimum of 75% of full-time professional effort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Appropriate and committed mentor(s)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Appropriate and feasible training, career development, and research plans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Goal to pursue NIH R01</a:t>
            </a:r>
          </a:p>
        </p:txBody>
      </p:sp>
    </p:spTree>
    <p:extLst>
      <p:ext uri="{BB962C8B-B14F-4D97-AF65-F5344CB8AC3E}">
        <p14:creationId xmlns:p14="http://schemas.microsoft.com/office/powerpoint/2010/main" val="244939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828797" y="609601"/>
          <a:ext cx="8534402" cy="592819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250731"/>
                <a:gridCol w="1692166"/>
                <a:gridCol w="328021"/>
                <a:gridCol w="1350804"/>
                <a:gridCol w="1705506"/>
                <a:gridCol w="2207174"/>
              </a:tblGrid>
              <a:tr h="243639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K01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K08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K23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K99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>
                    <a:solidFill>
                      <a:srgbClr val="FFFF00"/>
                    </a:solidFill>
                  </a:tcPr>
                </a:tc>
              </a:tr>
              <a:tr h="25679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Purpose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/>
                        <a:t>Individuals with </a:t>
                      </a:r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</a:rPr>
                        <a:t>doctoral degree</a:t>
                      </a:r>
                      <a:r>
                        <a:rPr lang="en-US" sz="1600" u="none" strike="noStrike" dirty="0" smtClean="0"/>
                        <a:t>;</a:t>
                      </a:r>
                    </a:p>
                    <a:p>
                      <a:pPr algn="ctr" fontAlgn="b"/>
                      <a:endParaRPr lang="en-US" sz="1600" u="none" strike="noStrike" dirty="0" smtClean="0"/>
                    </a:p>
                    <a:p>
                      <a:pPr algn="ctr" fontAlgn="b"/>
                      <a:r>
                        <a:rPr lang="en-US" sz="1600" u="none" strike="noStrike" dirty="0" smtClean="0"/>
                        <a:t>supervised </a:t>
                      </a:r>
                      <a:r>
                        <a:rPr lang="en-US" sz="1600" u="none" strike="noStrike" dirty="0"/>
                        <a:t>career development in biomedical, behavioral, or clinical sciences leading to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research independence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579" marR="7579" marT="7579" marB="0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individuals with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clinical doctoral degree</a:t>
                      </a:r>
                      <a:r>
                        <a:rPr lang="en-US" sz="1600" u="none" strike="noStrike" dirty="0"/>
                        <a:t>;</a:t>
                      </a:r>
                      <a:br>
                        <a:rPr lang="en-US" sz="1600" u="none" strike="noStrike" dirty="0"/>
                      </a:br>
                      <a:r>
                        <a:rPr lang="en-US" sz="1600" u="none" strike="noStrike" dirty="0"/>
                        <a:t>supervised career development in biomedical and behavioral research, including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translational research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579" marR="7579" marT="7579" marB="0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individuals with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clinical doctoral degree</a:t>
                      </a:r>
                      <a:r>
                        <a:rPr lang="en-US" sz="1600" u="none" strike="noStrike" dirty="0"/>
                        <a:t>;</a:t>
                      </a:r>
                      <a:br>
                        <a:rPr lang="en-US" sz="1600" u="none" strike="noStrike" dirty="0"/>
                      </a:br>
                      <a:r>
                        <a:rPr lang="en-US" sz="1600" u="none" strike="noStrike" dirty="0"/>
                        <a:t>supervised career development focused on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patient-oriented research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579" marR="7579" marT="757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facilitate a timely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transition</a:t>
                      </a:r>
                      <a:r>
                        <a:rPr lang="en-US" sz="1600" u="none" strike="noStrike" dirty="0"/>
                        <a:t> from a mentored postdoctoral research to an independent (faculty) research position and independent research support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>
                    <a:solidFill>
                      <a:srgbClr val="FFFF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Budget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salary </a:t>
                      </a:r>
                      <a:br>
                        <a:rPr lang="en-US" sz="1600" u="none" strike="noStrike" dirty="0"/>
                      </a:br>
                      <a:r>
                        <a:rPr lang="en-US" sz="1600" u="none" strike="noStrike" dirty="0"/>
                        <a:t>research expenses, travel, statistics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K99: $90K plus research expenses</a:t>
                      </a:r>
                      <a:br>
                        <a:rPr lang="en-US" sz="1600" u="none" strike="noStrike" dirty="0"/>
                      </a:br>
                      <a:r>
                        <a:rPr lang="en-US" sz="1600" u="none" strike="noStrike" dirty="0"/>
                        <a:t>R00: $249K total costs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>
                    <a:solidFill>
                      <a:srgbClr val="FFFF00"/>
                    </a:solidFill>
                  </a:tcPr>
                </a:tc>
              </a:tr>
              <a:tr h="4799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Project Period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3-5 years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3-5 years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3-5 years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K99: 2 years</a:t>
                      </a:r>
                      <a:br>
                        <a:rPr lang="en-US" sz="1600" u="none" strike="noStrike" dirty="0"/>
                      </a:br>
                      <a:r>
                        <a:rPr lang="en-US" sz="1600" u="none" strike="noStrike" dirty="0"/>
                        <a:t>R00: 3 years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>
                    <a:solidFill>
                      <a:srgbClr val="FFFF00"/>
                    </a:solidFill>
                  </a:tcPr>
                </a:tc>
              </a:tr>
              <a:tr h="4420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Renewable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>
                    <a:solidFill>
                      <a:srgbClr val="FFFF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/>
                        <a:t>Foreign </a:t>
                      </a:r>
                      <a:r>
                        <a:rPr lang="en-US" sz="1600" b="1" u="none" strike="noStrike" dirty="0" err="1"/>
                        <a:t>Inst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>
                    <a:solidFill>
                      <a:srgbClr val="FFFF00"/>
                    </a:solidFill>
                  </a:tcPr>
                </a:tc>
              </a:tr>
              <a:tr h="4799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/>
                        <a:t>Eligibility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/>
                        <a:t>citizen; non-citizen national; permanent resident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also: visa for K99 and/or R00 phases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>
                    <a:solidFill>
                      <a:srgbClr val="FFFF00"/>
                    </a:solidFill>
                  </a:tcPr>
                </a:tc>
              </a:tr>
              <a:tr h="4799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Other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never had major grant: </a:t>
                      </a:r>
                      <a:r>
                        <a:rPr lang="en-US" sz="1600" u="none" strike="noStrike" dirty="0" err="1"/>
                        <a:t>eg</a:t>
                      </a:r>
                      <a:r>
                        <a:rPr lang="en-US" sz="1600" u="none" strike="noStrike" dirty="0"/>
                        <a:t>. R01, </a:t>
                      </a:r>
                      <a:r>
                        <a:rPr lang="en-US" sz="1600" u="none" strike="noStrike" dirty="0" smtClean="0"/>
                        <a:t>P01, sub-projects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79" marR="7579" marT="757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4 years </a:t>
                      </a:r>
                      <a:r>
                        <a:rPr lang="en-US" sz="1600" u="none" strike="noStrike"/>
                        <a:t>postdoc </a:t>
                      </a:r>
                      <a:endParaRPr lang="en-US" sz="1600" u="none" strike="noStrike" dirty="0" smtClean="0"/>
                    </a:p>
                  </a:txBody>
                  <a:tcPr marL="7579" marR="7579" marT="7579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1600200" y="114300"/>
            <a:ext cx="8153400" cy="5715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FFFF00"/>
                </a:solidFill>
              </a:rPr>
              <a:t>Mentored Career Development Awards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780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343400" y="381000"/>
            <a:ext cx="6324600" cy="7620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FFF00"/>
                </a:solidFill>
                <a:ea typeface="+mj-ea"/>
                <a:cs typeface="Arial" pitchFamily="34" charset="0"/>
              </a:rPr>
              <a:t>POSTDOCTORAL FELLOWS</a:t>
            </a:r>
            <a:endParaRPr lang="en-US" sz="3200" b="1" dirty="0">
              <a:solidFill>
                <a:srgbClr val="FFFF00"/>
              </a:solidFill>
              <a:ea typeface="+mj-ea"/>
              <a:cs typeface="Arial" pitchFamily="34" charset="0"/>
            </a:endParaRP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1775385" y="1600200"/>
            <a:ext cx="8680292" cy="489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92113" lvl="1" eaLnBrk="0" hangingPunct="0">
              <a:lnSpc>
                <a:spcPct val="80000"/>
              </a:lnSpc>
              <a:spcBef>
                <a:spcPts val="325"/>
              </a:spcBef>
            </a:pP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K99 Award</a:t>
            </a:r>
          </a:p>
          <a:p>
            <a:pPr marL="1077913" lvl="2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Apply while in your postdoctoral position</a:t>
            </a:r>
            <a:endParaRPr lang="en-US" sz="2400" dirty="0">
              <a:cs typeface="Arial" charset="0"/>
            </a:endParaRP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endParaRPr lang="en-US" sz="1000" dirty="0">
              <a:cs typeface="Arial" charset="0"/>
            </a:endParaRPr>
          </a:p>
          <a:p>
            <a:pPr marL="1077913" lvl="2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Have no more </a:t>
            </a:r>
            <a:r>
              <a:rPr lang="en-US" sz="2400" dirty="0">
                <a:cs typeface="Arial" charset="0"/>
              </a:rPr>
              <a:t>than </a:t>
            </a:r>
            <a:r>
              <a:rPr lang="en-US" sz="2400" dirty="0">
                <a:cs typeface="Arial" charset="0"/>
              </a:rPr>
              <a:t>4 </a:t>
            </a:r>
            <a:r>
              <a:rPr lang="en-US" sz="2400" dirty="0">
                <a:cs typeface="Arial" charset="0"/>
              </a:rPr>
              <a:t>years of postdoctoral research </a:t>
            </a:r>
            <a:r>
              <a:rPr lang="en-US" sz="2400" dirty="0">
                <a:cs typeface="Arial" charset="0"/>
              </a:rPr>
              <a:t>training</a:t>
            </a:r>
            <a:endParaRPr lang="en-US" sz="2400" dirty="0">
              <a:cs typeface="Arial" charset="0"/>
            </a:endParaRP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endParaRPr lang="en-US" sz="1000" dirty="0">
              <a:cs typeface="Arial" charset="0"/>
            </a:endParaRPr>
          </a:p>
          <a:p>
            <a:pPr marL="1077913" lvl="2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Assists in your job search</a:t>
            </a:r>
          </a:p>
          <a:p>
            <a:pPr marL="1077913" lvl="2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endParaRPr lang="en-US" sz="1000" dirty="0">
              <a:cs typeface="Arial" charset="0"/>
            </a:endParaRPr>
          </a:p>
          <a:p>
            <a:pPr marL="1077913" lvl="2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Have non-citizen [visa] status</a:t>
            </a:r>
            <a:endParaRPr lang="en-US" sz="2400" dirty="0">
              <a:cs typeface="Arial" charset="0"/>
            </a:endParaRP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endParaRPr lang="en-US" sz="2000" dirty="0">
              <a:cs typeface="Arial" charset="0"/>
            </a:endParaRPr>
          </a:p>
          <a:p>
            <a:pPr marL="392113" lvl="1" eaLnBrk="0" hangingPunct="0">
              <a:lnSpc>
                <a:spcPct val="80000"/>
              </a:lnSpc>
              <a:spcBef>
                <a:spcPts val="325"/>
              </a:spcBef>
            </a:pP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Other Mentored K Awards</a:t>
            </a:r>
            <a:endParaRPr lang="en-US" sz="2800" b="1" dirty="0">
              <a:solidFill>
                <a:srgbClr val="FF0000"/>
              </a:solidFill>
              <a:cs typeface="Arial" charset="0"/>
            </a:endParaRPr>
          </a:p>
          <a:p>
            <a:pPr marL="1077913" lvl="2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dirty="0">
                <a:cs typeface="Arial" charset="0"/>
              </a:rPr>
              <a:t>As a postdoc, your institution must allow you to submit an application</a:t>
            </a:r>
            <a:endParaRPr lang="en-US" sz="2400" dirty="0">
              <a:cs typeface="Arial" charset="0"/>
            </a:endParaRP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endParaRPr lang="en-US" sz="1200" dirty="0">
              <a:cs typeface="Arial" charset="0"/>
            </a:endParaRPr>
          </a:p>
          <a:p>
            <a:pPr marL="1077913" lvl="2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dirty="0"/>
              <a:t>Need to have faculty status at the time of the award</a:t>
            </a:r>
          </a:p>
          <a:p>
            <a:pPr marL="620713" lvl="1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endParaRPr lang="en-US" sz="1200" dirty="0"/>
          </a:p>
          <a:p>
            <a:pPr marL="1077913" lvl="2" indent="-228600" eaLnBrk="0" hangingPunct="0">
              <a:lnSpc>
                <a:spcPct val="80000"/>
              </a:lnSpc>
              <a:spcBef>
                <a:spcPts val="325"/>
              </a:spcBef>
              <a:buFont typeface="Arial" charset="0"/>
              <a:buChar char="•"/>
            </a:pPr>
            <a:r>
              <a:rPr lang="en-US" sz="2400" dirty="0"/>
              <a:t>Apply only if not eligible to apply for the K99</a:t>
            </a:r>
          </a:p>
        </p:txBody>
      </p:sp>
      <p:grpSp>
        <p:nvGrpSpPr>
          <p:cNvPr id="6" name="Group 6"/>
          <p:cNvGrpSpPr/>
          <p:nvPr/>
        </p:nvGrpSpPr>
        <p:grpSpPr>
          <a:xfrm>
            <a:off x="1752599" y="152400"/>
            <a:ext cx="1386574" cy="1295400"/>
            <a:chOff x="7176247" y="4024406"/>
            <a:chExt cx="2010294" cy="1855694"/>
          </a:xfrm>
        </p:grpSpPr>
        <p:pic>
          <p:nvPicPr>
            <p:cNvPr id="7" name="Picture 6" descr="pathway.jpg"/>
            <p:cNvPicPr>
              <a:picLocks noChangeAspect="1"/>
            </p:cNvPicPr>
            <p:nvPr/>
          </p:nvPicPr>
          <p:blipFill>
            <a:blip r:embed="rId2" cstate="print"/>
            <a:srcRect l="75773" t="14516" r="5670" b="27419"/>
            <a:stretch>
              <a:fillRect/>
            </a:stretch>
          </p:blipFill>
          <p:spPr>
            <a:xfrm>
              <a:off x="7176247" y="4024406"/>
              <a:ext cx="1878107" cy="1855694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</p:pic>
        <p:sp>
          <p:nvSpPr>
            <p:cNvPr id="8" name="TextBox 7"/>
            <p:cNvSpPr txBox="1"/>
            <p:nvPr/>
          </p:nvSpPr>
          <p:spPr>
            <a:xfrm>
              <a:off x="7357026" y="4111749"/>
              <a:ext cx="1829515" cy="57316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solidFill>
                    <a:srgbClr val="DD6909"/>
                  </a:solidFill>
                </a:rPr>
                <a:t>K99/R00 Pathway </a:t>
              </a:r>
            </a:p>
            <a:p>
              <a:r>
                <a:rPr lang="en-US" sz="1000" b="1" dirty="0">
                  <a:solidFill>
                    <a:srgbClr val="DD6909"/>
                  </a:solidFill>
                </a:rPr>
                <a:t>to Independence</a:t>
              </a:r>
              <a:endParaRPr lang="en-US" sz="1000" b="1" dirty="0">
                <a:solidFill>
                  <a:srgbClr val="DD6909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0531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57500" y="618566"/>
            <a:ext cx="8424700" cy="152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0000"/>
                </a:solidFill>
              </a:rPr>
              <a:t>NIH Program Staff: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sz="4000" b="1" i="1" dirty="0">
                <a:solidFill>
                  <a:srgbClr val="FF0000"/>
                </a:solidFill>
              </a:rPr>
              <a:t>Your Guide to Scientific Success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E6B11-1AB5-490E-8283-EA5D1CB9329F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 descr="The A-D of Success">
            <a:hlinkClick r:id="rId3" tooltip="The A-D of Success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683" y="2303073"/>
            <a:ext cx="3429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59288" y="5892581"/>
            <a:ext cx="5206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Talk to a Program Official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53260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382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Stage of Scientific Career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790979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3886200"/>
            <a:ext cx="8382000" cy="1371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sz="4000" i="1" dirty="0">
                <a:solidFill>
                  <a:srgbClr val="00B0F0"/>
                </a:solidFill>
              </a:rPr>
              <a:t>Faculty Member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75983-5295-4119-B180-93644483F29A}" type="slidenum">
              <a:rPr lang="en-US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682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828799" y="761998"/>
          <a:ext cx="8534401" cy="594360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71602"/>
                <a:gridCol w="1524000"/>
                <a:gridCol w="1828800"/>
                <a:gridCol w="1922584"/>
                <a:gridCol w="1887415"/>
              </a:tblGrid>
              <a:tr h="286997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</a:rPr>
                        <a:t>R01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</a:rPr>
                        <a:t>R03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</a:rPr>
                        <a:t>R21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</a:rPr>
                        <a:t>R15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35" marR="8835" marT="8835" marB="0" anchor="b">
                    <a:solidFill>
                      <a:srgbClr val="FFFF00"/>
                    </a:solidFill>
                  </a:tcPr>
                </a:tc>
              </a:tr>
              <a:tr h="32944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</a:rPr>
                        <a:t>Purpose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35" marR="8835" marT="883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discrete,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specified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, circumscribed research </a:t>
                      </a:r>
                      <a:r>
                        <a:rPr lang="en-US" sz="1600" u="none" strike="noStrike" dirty="0" smtClean="0">
                          <a:solidFill>
                            <a:srgbClr val="0070C0"/>
                          </a:solidFill>
                        </a:rPr>
                        <a:t>projects</a:t>
                      </a:r>
                    </a:p>
                    <a:p>
                      <a:pPr algn="ctr" fontAlgn="b"/>
                      <a:endParaRPr lang="en-US" sz="160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en-US" sz="1600" b="0" i="0" u="none" strike="noStrike" dirty="0" smtClean="0">
                        <a:solidFill>
                          <a:srgbClr val="0070C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70C0"/>
                          </a:solidFill>
                          <a:latin typeface="+mn-lt"/>
                        </a:rPr>
                        <a:t>builds on current knowledge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 marL="8835" marR="8835" marT="883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small research projects, including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pilot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 and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feasibility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 studies; </a:t>
                      </a:r>
                      <a:r>
                        <a:rPr lang="en-US" sz="1600" u="none" strike="noStrike" dirty="0" smtClean="0">
                          <a:solidFill>
                            <a:srgbClr val="0070C0"/>
                          </a:solidFill>
                        </a:rPr>
                        <a:t>         </a:t>
                      </a:r>
                    </a:p>
                    <a:p>
                      <a:pPr algn="ctr" fontAlgn="b"/>
                      <a:endParaRPr lang="en-US" sz="1600" u="none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 fontAlgn="b"/>
                      <a:r>
                        <a:rPr lang="en-US" sz="1600" u="none" strike="noStrike" dirty="0" smtClean="0">
                          <a:solidFill>
                            <a:srgbClr val="0070C0"/>
                          </a:solidFill>
                        </a:rPr>
                        <a:t>secondary 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analysis </a:t>
                      </a:r>
                      <a:endParaRPr lang="en-US" sz="1600" u="none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 fontAlgn="b"/>
                      <a:r>
                        <a:rPr lang="en-US" sz="1600" u="none" strike="noStrike" dirty="0" smtClean="0">
                          <a:solidFill>
                            <a:srgbClr val="0070C0"/>
                          </a:solidFill>
                        </a:rPr>
                        <a:t>of 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existing data; </a:t>
                      </a:r>
                      <a:endParaRPr lang="en-US" sz="1600" u="none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 fontAlgn="b"/>
                      <a:endParaRPr lang="en-US" sz="1600" u="none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 fontAlgn="b"/>
                      <a:r>
                        <a:rPr lang="en-US" sz="1600" u="none" strike="noStrike" dirty="0" smtClean="0">
                          <a:solidFill>
                            <a:srgbClr val="0070C0"/>
                          </a:solidFill>
                        </a:rPr>
                        <a:t>development 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of research methodology and new technology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835" marR="8835" marT="883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exploratory and developmental 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research projects in early and conceptual stages; </a:t>
                      </a:r>
                      <a:endParaRPr lang="en-US" sz="1600" u="none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 fontAlgn="b"/>
                      <a:endParaRPr lang="en-US" sz="1600" u="none" strike="noStrike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 fontAlgn="b"/>
                      <a:r>
                        <a:rPr lang="en-US" sz="1600" u="none" strike="noStrike" dirty="0" smtClean="0">
                          <a:solidFill>
                            <a:srgbClr val="0070C0"/>
                          </a:solidFill>
                        </a:rPr>
                        <a:t>may 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involve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some risk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 but may lead to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breakthrough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 in field or other </a:t>
                      </a:r>
                      <a:r>
                        <a:rPr lang="en-US" sz="1600" u="none" strike="noStrike" dirty="0" smtClean="0">
                          <a:solidFill>
                            <a:srgbClr val="0070C0"/>
                          </a:solidFill>
                        </a:rPr>
                        <a:t>methods</a:t>
                      </a:r>
                    </a:p>
                    <a:p>
                      <a:pPr algn="ctr" fontAlgn="b"/>
                      <a:r>
                        <a:rPr lang="en-US" sz="1600" u="none" strike="noStrike" dirty="0" smtClean="0">
                          <a:solidFill>
                            <a:srgbClr val="0070C0"/>
                          </a:solidFill>
                        </a:rPr>
                        <a:t> or technical developments </a:t>
                      </a:r>
                      <a:r>
                        <a:rPr lang="en-US" sz="1600" u="none" strike="noStrike" dirty="0">
                          <a:solidFill>
                            <a:srgbClr val="0070C0"/>
                          </a:solidFill>
                        </a:rPr>
                        <a:t>with major impact on field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latin typeface="Calibri"/>
                      </a:endParaRPr>
                    </a:p>
                  </a:txBody>
                  <a:tcPr marL="8835" marR="8835" marT="883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small-scale research projects to expose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students</a:t>
                      </a:r>
                      <a:r>
                        <a:rPr lang="en-US" sz="1600" u="none" strike="noStrike" dirty="0"/>
                        <a:t> to meritorious research projects and strengthen the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institution</a:t>
                      </a:r>
                      <a:r>
                        <a:rPr lang="en-US" sz="1600" u="none" strike="noStrike" dirty="0"/>
                        <a:t> research </a:t>
                      </a:r>
                      <a:r>
                        <a:rPr lang="en-US" sz="1600" u="none" strike="noStrike" dirty="0" smtClean="0"/>
                        <a:t>environment;</a:t>
                      </a:r>
                      <a:r>
                        <a:rPr lang="en-US" sz="1600" u="none" strike="noStrike" dirty="0"/>
                        <a:t/>
                      </a:r>
                      <a:br>
                        <a:rPr lang="en-US" sz="1600" u="none" strike="noStrike" dirty="0"/>
                      </a:br>
                      <a:endParaRPr lang="en-US" sz="1600" u="none" strike="noStrike" dirty="0" smtClean="0"/>
                    </a:p>
                    <a:p>
                      <a:pPr algn="ctr" fontAlgn="b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</a:rPr>
                        <a:t>institution </a:t>
                      </a:r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</a:rPr>
                        <a:t>not major recipient of NIH funding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8835" marR="8835" marT="8835" marB="0">
                    <a:solidFill>
                      <a:srgbClr val="FFFF00"/>
                    </a:solidFill>
                  </a:tcPr>
                </a:tc>
              </a:tr>
              <a:tr h="4286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</a:rPr>
                        <a:t>Budget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as appropriate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$</a:t>
                      </a:r>
                      <a:r>
                        <a:rPr lang="en-US" sz="1600" u="none" strike="noStrike" dirty="0" smtClean="0">
                          <a:solidFill>
                            <a:srgbClr val="1E16EA"/>
                          </a:solidFill>
                        </a:rPr>
                        <a:t>50K/year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$275K/entire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$300/entire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>
                    <a:solidFill>
                      <a:srgbClr val="FFFF00"/>
                    </a:solidFill>
                  </a:tcPr>
                </a:tc>
              </a:tr>
              <a:tr h="5143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</a:rPr>
                        <a:t>Project Period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1E16EA"/>
                          </a:solidFill>
                        </a:rPr>
                        <a:t>5 Years</a:t>
                      </a:r>
                      <a:endParaRPr lang="en-US" sz="1600" b="0" i="0" u="none" strike="noStrike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1E16EA"/>
                          </a:solidFill>
                        </a:rPr>
                        <a:t>2 years</a:t>
                      </a:r>
                      <a:endParaRPr lang="en-US" sz="1600" b="0" i="0" u="none" strike="noStrike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2 years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3 years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>
                    <a:solidFill>
                      <a:srgbClr val="FFFF00"/>
                    </a:solidFill>
                  </a:tcPr>
                </a:tc>
              </a:tr>
              <a:tr h="50481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</a:rPr>
                        <a:t>Renewable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1E16EA"/>
                          </a:solidFill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1E16EA"/>
                          </a:solidFill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yes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>
                    <a:solidFill>
                      <a:srgbClr val="FFFF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</a:rPr>
                        <a:t>NI/ESI Status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1E16EA"/>
                          </a:solidFill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1E16EA"/>
                          </a:solidFill>
                        </a:rPr>
                        <a:t>no</a:t>
                      </a:r>
                      <a:endParaRPr lang="en-US" sz="1600" b="0" i="0" u="none" strike="noStrike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>
                    <a:solidFill>
                      <a:srgbClr val="FFFF00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rgbClr val="002060"/>
                          </a:solidFill>
                        </a:rPr>
                        <a:t>Foreign Inst</a:t>
                      </a:r>
                      <a:endParaRPr lang="en-US" sz="1600" b="1" i="0" u="none" strike="noStrike" dirty="0">
                        <a:solidFill>
                          <a:srgbClr val="002060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1E16EA"/>
                          </a:solidFill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1E16EA"/>
                          </a:solidFill>
                        </a:rPr>
                        <a:t>yes</a:t>
                      </a:r>
                      <a:endParaRPr lang="en-US" sz="1600" b="0" i="0" u="none" strike="noStrike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yes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1E16EA"/>
                          </a:solidFill>
                        </a:rPr>
                        <a:t>no</a:t>
                      </a:r>
                      <a:endParaRPr lang="en-US" sz="1600" b="0" i="0" u="none" strike="noStrike" dirty="0">
                        <a:solidFill>
                          <a:srgbClr val="1E16EA"/>
                        </a:solidFill>
                        <a:latin typeface="Calibri"/>
                      </a:endParaRPr>
                    </a:p>
                  </a:txBody>
                  <a:tcPr marL="8835" marR="8835" marT="883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600200" y="114300"/>
            <a:ext cx="5638800" cy="5715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FFFF00"/>
                </a:solidFill>
              </a:rPr>
              <a:t>Research Project Grants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987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895600" y="152400"/>
            <a:ext cx="6400800" cy="99060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defRPr/>
            </a:pPr>
            <a:endParaRPr lang="en-US" sz="2800" b="1" dirty="0">
              <a:solidFill>
                <a:srgbClr val="11ACC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905000" y="457200"/>
            <a:ext cx="8382000" cy="6096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3200" b="1" dirty="0">
                <a:latin typeface="Arial" pitchFamily="34" charset="0"/>
                <a:ea typeface="+mj-ea"/>
                <a:cs typeface="Arial" pitchFamily="34" charset="0"/>
              </a:rPr>
              <a:t>Which Grant Mechanism: </a:t>
            </a:r>
            <a:r>
              <a:rPr lang="en-US" sz="3200" b="1" dirty="0">
                <a:solidFill>
                  <a:srgbClr val="FFFF00"/>
                </a:solidFill>
                <a:latin typeface="Arial" pitchFamily="34" charset="0"/>
                <a:ea typeface="+mj-ea"/>
                <a:cs typeface="Arial" pitchFamily="34" charset="0"/>
              </a:rPr>
              <a:t>Review Criteria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2362200" y="1524002"/>
          <a:ext cx="7239000" cy="4952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66335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Career Development Awards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Research Grants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</a:tr>
              <a:tr h="763761">
                <a:tc>
                  <a:txBody>
                    <a:bodyPr/>
                    <a:lstStyle/>
                    <a:p>
                      <a:pPr lvl="0"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Candidate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Investigator(s)</a:t>
                      </a:r>
                    </a:p>
                  </a:txBody>
                  <a:tcPr/>
                </a:tc>
              </a:tr>
              <a:tr h="11728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Mentor(s), Co-Mentor(s), Consultant(s),</a:t>
                      </a:r>
                      <a:r>
                        <a:rPr lang="en-US" sz="2000" b="1" baseline="0" dirty="0" smtClean="0">
                          <a:solidFill>
                            <a:srgbClr val="0070C0"/>
                          </a:solidFill>
                        </a:rPr>
                        <a:t> Collaborator(s)</a:t>
                      </a:r>
                      <a:endParaRPr lang="en-US" sz="200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lvl="0" algn="ctr"/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Innovation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900060">
                <a:tc>
                  <a:txBody>
                    <a:bodyPr/>
                    <a:lstStyle/>
                    <a:p>
                      <a:pPr lvl="0"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Career Development Plan/Career Goals &amp; Objectives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Significance 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7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Research Plan</a:t>
                      </a:r>
                    </a:p>
                    <a:p>
                      <a:pPr lvl="0" algn="ctr"/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Approach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723870">
                <a:tc>
                  <a:txBody>
                    <a:bodyPr/>
                    <a:lstStyle/>
                    <a:p>
                      <a:pPr lvl="0"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Environment &amp; Institutional Commitment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000" b="1" dirty="0" smtClean="0">
                          <a:solidFill>
                            <a:srgbClr val="0070C0"/>
                          </a:solidFill>
                        </a:rPr>
                        <a:t>Environment</a:t>
                      </a:r>
                      <a:endParaRPr lang="en-US" sz="20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981200" y="1295400"/>
            <a:ext cx="8128000" cy="0"/>
          </a:xfrm>
          <a:prstGeom prst="line">
            <a:avLst/>
          </a:prstGeom>
          <a:noFill/>
          <a:ln w="38100">
            <a:solidFill>
              <a:srgbClr val="FF4545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25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76201"/>
            <a:ext cx="4598988" cy="1139825"/>
          </a:xfrm>
        </p:spPr>
        <p:txBody>
          <a:bodyPr anchorCtr="0"/>
          <a:lstStyle/>
          <a:p>
            <a:pPr algn="l" eaLnBrk="1" hangingPunct="1">
              <a:defRPr/>
            </a:pPr>
            <a:r>
              <a:rPr lang="en-US" sz="4000" u="sng" dirty="0">
                <a:solidFill>
                  <a:srgbClr val="CCFF66"/>
                </a:solidFill>
              </a:rPr>
              <a:t># 1 Concern</a:t>
            </a:r>
            <a:endParaRPr lang="en-US" b="0" u="sng" dirty="0" smtClean="0">
              <a:solidFill>
                <a:srgbClr val="CCFF66"/>
              </a:solidFill>
            </a:endParaRP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86753" y="1541929"/>
            <a:ext cx="8969188" cy="4845424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There is not a</a:t>
            </a:r>
            <a:r>
              <a:rPr 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CLEAR HYPOTHESIS, </a:t>
            </a:r>
            <a:r>
              <a:rPr lang="en-US" sz="40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WELL DEFINED GOALS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20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Provide a focused hypothesis, objectives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Describe the importance and relevance of your problem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Be clear on how your project will move the field forward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Ask yourself, “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 WHAT?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8760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7814"/>
            <a:ext cx="4598988" cy="1139825"/>
          </a:xfrm>
        </p:spPr>
        <p:txBody>
          <a:bodyPr anchorCtr="0"/>
          <a:lstStyle/>
          <a:p>
            <a:pPr algn="l" eaLnBrk="1" hangingPunct="1">
              <a:defRPr/>
            </a:pPr>
            <a:r>
              <a:rPr lang="en-US" sz="4000" u="sng">
                <a:solidFill>
                  <a:srgbClr val="CCFF66"/>
                </a:solidFill>
              </a:rPr>
              <a:t># 2 Concern</a:t>
            </a:r>
            <a:endParaRPr lang="en-US" b="0" u="sng" smtClean="0">
              <a:solidFill>
                <a:srgbClr val="CCFF66"/>
              </a:solidFill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8800" y="1981200"/>
            <a:ext cx="8534400" cy="43434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0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SPECIFIC AIMS</a:t>
            </a:r>
            <a:r>
              <a:rPr 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do NOT TEST the Hypothesis,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4000" b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SPECIFIC AIMS</a:t>
            </a:r>
            <a:r>
              <a:rPr lang="en-US" sz="4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DEPEND on results from previous aims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The best proposals are those with independent specific aims (goals) that address your hypothesis (objectives) using different approaches</a:t>
            </a:r>
          </a:p>
        </p:txBody>
      </p:sp>
    </p:spTree>
    <p:extLst>
      <p:ext uri="{BB962C8B-B14F-4D97-AF65-F5344CB8AC3E}">
        <p14:creationId xmlns:p14="http://schemas.microsoft.com/office/powerpoint/2010/main" val="1959530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7814"/>
            <a:ext cx="4598988" cy="1139825"/>
          </a:xfrm>
        </p:spPr>
        <p:txBody>
          <a:bodyPr anchorCtr="0"/>
          <a:lstStyle/>
          <a:p>
            <a:pPr algn="l" eaLnBrk="1" hangingPunct="1">
              <a:defRPr/>
            </a:pPr>
            <a:r>
              <a:rPr lang="en-US" sz="4000" u="sng" dirty="0">
                <a:solidFill>
                  <a:srgbClr val="CCFF66"/>
                </a:solidFill>
              </a:rPr>
              <a:t># </a:t>
            </a:r>
            <a:r>
              <a:rPr lang="en-US" sz="4000" u="sng" dirty="0" smtClean="0">
                <a:solidFill>
                  <a:srgbClr val="CCFF66"/>
                </a:solidFill>
              </a:rPr>
              <a:t>3 </a:t>
            </a:r>
            <a:r>
              <a:rPr lang="en-US" sz="4000" u="sng" dirty="0">
                <a:solidFill>
                  <a:srgbClr val="CCFF66"/>
                </a:solidFill>
              </a:rPr>
              <a:t>Concern</a:t>
            </a:r>
            <a:endParaRPr lang="en-US" b="0" u="sng" dirty="0" smtClean="0">
              <a:solidFill>
                <a:srgbClr val="CCFF66"/>
              </a:solidFill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8800" y="1981200"/>
            <a:ext cx="8534400" cy="4114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Proposal is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OVERLY AMBITIOUS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Set realistic goals for the requested budget and project period you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propose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It should be clear that the proposed experiments can be completed within the project period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2174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80999"/>
            <a:ext cx="7772400" cy="199912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NIH Program Staff: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i="1" dirty="0" smtClean="0">
                <a:solidFill>
                  <a:srgbClr val="FFFF00"/>
                </a:solidFill>
              </a:rPr>
              <a:t>Your Guide to Scientific Success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E6B11-1AB5-490E-8283-EA5D1CB9329F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834743" y="3782943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B0F0"/>
                </a:solidFill>
              </a:rPr>
              <a:t>Don’t Forget</a:t>
            </a:r>
            <a:endParaRPr lang="en-US" sz="4000" dirty="0">
              <a:solidFill>
                <a:srgbClr val="00B0F0"/>
              </a:solidFill>
            </a:endParaRPr>
          </a:p>
        </p:txBody>
      </p:sp>
      <p:pic>
        <p:nvPicPr>
          <p:cNvPr id="4099" name="Picture 3" descr="http://2.bp.blogspot.com/-hoRJwSnQjtc/TZnmlo-4plI/AAAAAAAAABo/VJhte3-J4ck/s320/baby%2Belephant%2B3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0"/>
            <a:ext cx="30480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89198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2286000" y="1828800"/>
            <a:ext cx="6629400" cy="3962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b="1" dirty="0">
                <a:solidFill>
                  <a:srgbClr val="FF0000"/>
                </a:solidFill>
              </a:rPr>
              <a:t>Contact Info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Roger Sorensen</a:t>
            </a:r>
          </a:p>
          <a:p>
            <a:pPr marL="45720" indent="0">
              <a:buNone/>
            </a:pPr>
            <a:r>
              <a:rPr lang="en-US" sz="2000" b="1" dirty="0"/>
              <a:t>Chief, </a:t>
            </a:r>
            <a:r>
              <a:rPr lang="en-US" sz="2000" b="1" dirty="0"/>
              <a:t>Integrative Neuroscience Branch </a:t>
            </a:r>
            <a:endParaRPr lang="en-US" sz="2000" b="1" dirty="0"/>
          </a:p>
          <a:p>
            <a:pPr marL="45720" indent="0">
              <a:buNone/>
            </a:pPr>
            <a:r>
              <a:rPr lang="en-US" sz="2000" b="1" dirty="0"/>
              <a:t>Division of Neuroscience and Behavior </a:t>
            </a:r>
          </a:p>
          <a:p>
            <a:pPr marL="45720" indent="0">
              <a:buNone/>
            </a:pPr>
            <a:r>
              <a:rPr lang="en-US" sz="2000" b="1" dirty="0"/>
              <a:t>National Institute on Drug Abuse [NIDA]</a:t>
            </a:r>
          </a:p>
          <a:p>
            <a:pPr marL="45720" indent="0">
              <a:buNone/>
            </a:pPr>
            <a:r>
              <a:rPr lang="en-US" sz="2000" b="1" dirty="0"/>
              <a:t>Email: </a:t>
            </a:r>
            <a:r>
              <a:rPr lang="en-US" sz="2000" b="1" dirty="0">
                <a:hlinkClick r:id="rId2"/>
              </a:rPr>
              <a:t>rsorense@mail.nih.gov</a:t>
            </a:r>
            <a:endParaRPr lang="en-US" sz="2000" b="1" dirty="0"/>
          </a:p>
          <a:p>
            <a:pPr marL="45720" indent="0">
              <a:buNone/>
            </a:pPr>
            <a:r>
              <a:rPr lang="en-US" sz="2000" b="1" dirty="0"/>
              <a:t>Phone: 301-443-3205</a:t>
            </a:r>
            <a:endParaRPr lang="en-US" sz="2000" b="1" dirty="0"/>
          </a:p>
        </p:txBody>
      </p:sp>
      <p:pic>
        <p:nvPicPr>
          <p:cNvPr id="31746" name="Picture 2" descr="email-integration-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914400"/>
            <a:ext cx="2324100" cy="208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8" name="Picture 4" descr="Cisco Unified IP Phone 896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038601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557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j033639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1148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59" name="Picture 3" descr="j033639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533400"/>
            <a:ext cx="213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0" name="Picture 4" descr="j033639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8382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1" name="Picture 5" descr="j033639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3886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0662" name="Picture 6" descr="j033639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82880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029200" y="4343401"/>
            <a:ext cx="236220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solidFill>
                  <a:srgbClr val="FFFF0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25360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627529"/>
            <a:ext cx="8606118" cy="1447800"/>
          </a:xfrm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>
              <a:defRPr/>
            </a:pPr>
            <a:r>
              <a:rPr lang="en-US" sz="4000" b="1" dirty="0">
                <a:solidFill>
                  <a:srgbClr val="FF0000"/>
                </a:solidFill>
              </a:rPr>
              <a:t>Program Official </a:t>
            </a:r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[</a:t>
            </a:r>
            <a:r>
              <a:rPr lang="en-US" sz="2400" i="1" dirty="0">
                <a:solidFill>
                  <a:srgbClr val="FF0000"/>
                </a:solidFill>
              </a:rPr>
              <a:t>aka</a:t>
            </a:r>
            <a:r>
              <a:rPr lang="en-US" sz="3200" dirty="0">
                <a:solidFill>
                  <a:srgbClr val="FF0000"/>
                </a:solidFill>
              </a:rPr>
              <a:t> Program Director </a:t>
            </a:r>
            <a:r>
              <a:rPr lang="en-US" sz="3200" i="1" dirty="0">
                <a:solidFill>
                  <a:srgbClr val="FF0000"/>
                </a:solidFill>
              </a:rPr>
              <a:t>or</a:t>
            </a:r>
            <a:r>
              <a:rPr lang="en-US" sz="3200" dirty="0">
                <a:solidFill>
                  <a:srgbClr val="FF0000"/>
                </a:solidFill>
              </a:rPr>
              <a:t>  Project Officer</a:t>
            </a:r>
            <a:r>
              <a:rPr lang="en-US" sz="3200" dirty="0"/>
              <a:t>]</a:t>
            </a:r>
          </a:p>
        </p:txBody>
      </p:sp>
      <p:sp>
        <p:nvSpPr>
          <p:cNvPr id="1731587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2743200"/>
            <a:ext cx="8305800" cy="2819400"/>
          </a:xfrm>
        </p:spPr>
        <p:txBody>
          <a:bodyPr vert="horz" lIns="90488" tIns="44450" rIns="90488" bIns="44450" rtlCol="0"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en-US" b="1" i="1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600" b="1" dirty="0"/>
              <a:t>Responsible for the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600" b="1" dirty="0">
                <a:solidFill>
                  <a:srgbClr val="00B0F0"/>
                </a:solidFill>
              </a:rPr>
              <a:t>programmatic</a:t>
            </a:r>
            <a:r>
              <a:rPr lang="en-US" sz="3600" b="1" dirty="0"/>
              <a:t>, </a:t>
            </a:r>
            <a:r>
              <a:rPr lang="en-US" sz="3600" b="1" dirty="0">
                <a:solidFill>
                  <a:srgbClr val="00B0F0"/>
                </a:solidFill>
              </a:rPr>
              <a:t>scientific</a:t>
            </a:r>
            <a:r>
              <a:rPr lang="en-US" sz="3600" b="1" dirty="0"/>
              <a:t>, and </a:t>
            </a:r>
            <a:r>
              <a:rPr lang="en-US" sz="3600" b="1" dirty="0">
                <a:solidFill>
                  <a:srgbClr val="00B0F0"/>
                </a:solidFill>
              </a:rPr>
              <a:t>technical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600" b="1" dirty="0"/>
              <a:t>aspects of a grant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2F8BF8-C123-4DF7-BC6F-1FC2DD2D07A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59288" y="5892581"/>
            <a:ext cx="5206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Talk to a Program Official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412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7427" name="Rectangle 3"/>
          <p:cNvSpPr>
            <a:spLocks noGrp="1" noChangeArrowheads="1"/>
          </p:cNvSpPr>
          <p:nvPr>
            <p:ph idx="1"/>
          </p:nvPr>
        </p:nvSpPr>
        <p:spPr>
          <a:xfrm>
            <a:off x="1513541" y="2460297"/>
            <a:ext cx="8668871" cy="3432284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3200" b="1" i="1" dirty="0"/>
              <a:t>Benefits of </a:t>
            </a:r>
            <a:r>
              <a:rPr lang="en-US" sz="3200" b="1" i="1" dirty="0" smtClean="0"/>
              <a:t>Contacting</a:t>
            </a:r>
            <a:endParaRPr lang="en-US" sz="3200" b="1" i="1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1200" b="1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	Two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/>
              <a:t>most important reasons: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400" dirty="0">
              <a:solidFill>
                <a:srgbClr val="FFFF00"/>
              </a:solidFill>
            </a:endParaRPr>
          </a:p>
          <a:p>
            <a:pPr lvl="1">
              <a:defRPr/>
            </a:pPr>
            <a:r>
              <a:rPr lang="en-US" sz="2400" b="1" dirty="0" smtClean="0">
                <a:solidFill>
                  <a:srgbClr val="FFFF00"/>
                </a:solidFill>
              </a:rPr>
              <a:t>Develop a relationship </a:t>
            </a:r>
            <a:r>
              <a:rPr lang="en-US" sz="2400" dirty="0" smtClean="0">
                <a:solidFill>
                  <a:schemeClr val="tx1"/>
                </a:solidFill>
              </a:rPr>
              <a:t>with a potential program official</a:t>
            </a:r>
          </a:p>
          <a:p>
            <a:pPr eaLnBrk="1" hangingPunct="1">
              <a:defRPr/>
            </a:pPr>
            <a:endParaRPr lang="en-US" sz="1400" dirty="0"/>
          </a:p>
          <a:p>
            <a:pPr lvl="1"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Program </a:t>
            </a:r>
            <a:r>
              <a:rPr lang="en-US" sz="2400" dirty="0" smtClean="0">
                <a:solidFill>
                  <a:schemeClr val="tx1"/>
                </a:solidFill>
              </a:rPr>
              <a:t>Officials have the </a:t>
            </a:r>
            <a:r>
              <a:rPr lang="en-US" sz="2400" b="1" dirty="0" smtClean="0">
                <a:solidFill>
                  <a:srgbClr val="FFFF00"/>
                </a:solidFill>
              </a:rPr>
              <a:t>inside scoop </a:t>
            </a:r>
            <a:r>
              <a:rPr lang="en-US" sz="2400" dirty="0" smtClean="0">
                <a:solidFill>
                  <a:schemeClr val="tx1"/>
                </a:solidFill>
              </a:rPr>
              <a:t>on all things NIH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2D5B3C-A24A-4FFB-BD15-4A3D7AB5A54F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800412" y="519953"/>
            <a:ext cx="8382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3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Benefits of Contacting:</a:t>
            </a:r>
            <a: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/>
            </a:r>
            <a:br>
              <a:rPr lang="en-US" sz="4000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Contact a Program Official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59288" y="5892581"/>
            <a:ext cx="5206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Talk to a Program Official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126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36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48117" y="1585912"/>
            <a:ext cx="8543365" cy="4953000"/>
          </a:xfrm>
        </p:spPr>
        <p:txBody>
          <a:bodyPr vert="horz" lIns="90488" tIns="44450" rIns="90488" bIns="44450" rtlCol="0" anchor="ctr">
            <a:normAutofit lnSpcReduction="1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sz="35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How the Program Official Can Help</a:t>
            </a:r>
            <a:r>
              <a:rPr lang="en-US" sz="2800" b="1" dirty="0">
                <a:solidFill>
                  <a:srgbClr val="800000"/>
                </a:solidFill>
              </a:rPr>
              <a:t>:</a:t>
            </a:r>
          </a:p>
          <a:p>
            <a:pPr>
              <a:lnSpc>
                <a:spcPct val="90000"/>
              </a:lnSpc>
              <a:buNone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dirty="0">
                <a:solidFill>
                  <a:schemeClr val="tx1"/>
                </a:solidFill>
              </a:rPr>
              <a:t>Direct you to appropriate </a:t>
            </a: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program 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contact</a:t>
            </a:r>
          </a:p>
          <a:p>
            <a:pPr>
              <a:lnSpc>
                <a:spcPct val="90000"/>
              </a:lnSpc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Recommend appropriate 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grant mechanism</a:t>
            </a:r>
          </a:p>
          <a:p>
            <a:pPr lvl="2">
              <a:defRPr/>
            </a:pPr>
            <a:r>
              <a:rPr lang="en-US" sz="1600" dirty="0">
                <a:solidFill>
                  <a:schemeClr val="tx1"/>
                </a:solidFill>
              </a:rPr>
              <a:t>For your need</a:t>
            </a:r>
          </a:p>
          <a:p>
            <a:pPr lvl="2">
              <a:defRPr/>
            </a:pPr>
            <a:r>
              <a:rPr lang="en-US" sz="1600" dirty="0">
                <a:solidFill>
                  <a:schemeClr val="tx1"/>
                </a:solidFill>
              </a:rPr>
              <a:t>For your stage of career</a:t>
            </a:r>
          </a:p>
          <a:p>
            <a:pPr lvl="1">
              <a:lnSpc>
                <a:spcPct val="90000"/>
              </a:lnSpc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dirty="0" smtClean="0">
                <a:solidFill>
                  <a:schemeClr val="tx1"/>
                </a:solidFill>
              </a:rPr>
              <a:t>Identify </a:t>
            </a: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FOAs </a:t>
            </a:r>
            <a:r>
              <a:rPr lang="en-US" dirty="0" smtClean="0">
                <a:solidFill>
                  <a:schemeClr val="tx1"/>
                </a:solidFill>
              </a:rPr>
              <a:t>and application due dates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Critique </a:t>
            </a:r>
            <a:r>
              <a:rPr lang="en-US" dirty="0" smtClean="0">
                <a:solidFill>
                  <a:schemeClr val="tx1"/>
                </a:solidFill>
              </a:rPr>
              <a:t>draft research grant proposals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lvl="1">
              <a:defRPr/>
            </a:pPr>
            <a:r>
              <a:rPr 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Answer </a:t>
            </a:r>
            <a:r>
              <a:rPr lang="en-US" dirty="0" smtClean="0">
                <a:solidFill>
                  <a:schemeClr val="tx1"/>
                </a:solidFill>
              </a:rPr>
              <a:t>all questions: </a:t>
            </a:r>
          </a:p>
          <a:p>
            <a:pPr lvl="2">
              <a:defRPr/>
            </a:pPr>
            <a:r>
              <a:rPr lang="en-US" sz="1600" dirty="0">
                <a:solidFill>
                  <a:schemeClr val="tx1"/>
                </a:solidFill>
              </a:rPr>
              <a:t>NIH grant policies</a:t>
            </a:r>
          </a:p>
          <a:p>
            <a:pPr lvl="2">
              <a:defRPr/>
            </a:pPr>
            <a:r>
              <a:rPr lang="en-US" sz="1600" dirty="0">
                <a:solidFill>
                  <a:schemeClr val="tx1"/>
                </a:solidFill>
              </a:rPr>
              <a:t>Peer review process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59EDF-7422-48BC-8578-EFB5EABA71F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905000" y="228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4400" dirty="0">
                <a:solidFill>
                  <a:srgbClr val="FFFF00"/>
                </a:solidFill>
                <a:latin typeface="+mj-lt"/>
                <a:ea typeface="+mj-ea"/>
                <a:cs typeface="+mj-cs"/>
              </a:rPr>
              <a:t>Developing Research Applications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9288" y="5892581"/>
            <a:ext cx="5206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Talk to a Program Official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09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NIH Grant Award Mechanisms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04814-F615-47A3-9688-7B9F2C352C1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680387" name="WordArt 3"/>
          <p:cNvSpPr>
            <a:spLocks noChangeArrowheads="1" noChangeShapeType="1" noTextEdit="1"/>
          </p:cNvSpPr>
          <p:nvPr/>
        </p:nvSpPr>
        <p:spPr bwMode="auto">
          <a:xfrm>
            <a:off x="2590800" y="2209801"/>
            <a:ext cx="13208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19134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R01</a:t>
            </a:r>
          </a:p>
        </p:txBody>
      </p:sp>
      <p:sp>
        <p:nvSpPr>
          <p:cNvPr id="1680388" name="WordArt 4"/>
          <p:cNvSpPr>
            <a:spLocks noChangeArrowheads="1" noChangeShapeType="1" noTextEdit="1"/>
          </p:cNvSpPr>
          <p:nvPr/>
        </p:nvSpPr>
        <p:spPr bwMode="auto">
          <a:xfrm>
            <a:off x="4876801" y="5029201"/>
            <a:ext cx="1344613" cy="10890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K23</a:t>
            </a:r>
          </a:p>
        </p:txBody>
      </p:sp>
      <p:sp>
        <p:nvSpPr>
          <p:cNvPr id="1680389" name="WordArt 5"/>
          <p:cNvSpPr>
            <a:spLocks noChangeArrowheads="1" noChangeShapeType="1" noTextEdit="1"/>
          </p:cNvSpPr>
          <p:nvPr/>
        </p:nvSpPr>
        <p:spPr bwMode="auto">
          <a:xfrm rot="-1648622">
            <a:off x="2895601" y="4343400"/>
            <a:ext cx="1096963" cy="1201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T32</a:t>
            </a:r>
          </a:p>
        </p:txBody>
      </p:sp>
      <p:sp>
        <p:nvSpPr>
          <p:cNvPr id="1680390" name="WordArt 6"/>
          <p:cNvSpPr>
            <a:spLocks noChangeArrowheads="1" noChangeShapeType="1" noTextEdit="1"/>
          </p:cNvSpPr>
          <p:nvPr/>
        </p:nvSpPr>
        <p:spPr bwMode="auto">
          <a:xfrm>
            <a:off x="8229601" y="2133600"/>
            <a:ext cx="1368425" cy="1189038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R21</a:t>
            </a:r>
          </a:p>
        </p:txBody>
      </p:sp>
      <p:sp>
        <p:nvSpPr>
          <p:cNvPr id="1680391" name="WordArt 7"/>
          <p:cNvSpPr>
            <a:spLocks noChangeArrowheads="1" noChangeShapeType="1" noTextEdit="1"/>
          </p:cNvSpPr>
          <p:nvPr/>
        </p:nvSpPr>
        <p:spPr bwMode="auto">
          <a:xfrm>
            <a:off x="8305800" y="5105400"/>
            <a:ext cx="1544638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6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 Black"/>
              </a:rPr>
              <a:t>R43</a:t>
            </a:r>
          </a:p>
        </p:txBody>
      </p:sp>
      <p:sp>
        <p:nvSpPr>
          <p:cNvPr id="1680392" name="WordArt 8" descr="Paper bag"/>
          <p:cNvSpPr>
            <a:spLocks noChangeArrowheads="1" noChangeShapeType="1" noTextEdit="1"/>
          </p:cNvSpPr>
          <p:nvPr/>
        </p:nvSpPr>
        <p:spPr bwMode="auto">
          <a:xfrm>
            <a:off x="5029200" y="2438401"/>
            <a:ext cx="1524000" cy="14890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5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rial Black"/>
              </a:rPr>
              <a:t>K08</a:t>
            </a:r>
          </a:p>
        </p:txBody>
      </p:sp>
      <p:sp>
        <p:nvSpPr>
          <p:cNvPr id="1680393" name="WordArt 9"/>
          <p:cNvSpPr>
            <a:spLocks noChangeArrowheads="1" noChangeShapeType="1" noTextEdit="1"/>
          </p:cNvSpPr>
          <p:nvPr/>
        </p:nvSpPr>
        <p:spPr bwMode="auto">
          <a:xfrm rot="1416896">
            <a:off x="8153401" y="3733800"/>
            <a:ext cx="1343025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 Black"/>
              </a:rPr>
              <a:t>R03</a:t>
            </a:r>
          </a:p>
        </p:txBody>
      </p:sp>
      <p:sp>
        <p:nvSpPr>
          <p:cNvPr id="1680394" name="WordArt 10"/>
          <p:cNvSpPr>
            <a:spLocks noChangeArrowheads="1" noChangeShapeType="1" noTextEdit="1"/>
          </p:cNvSpPr>
          <p:nvPr/>
        </p:nvSpPr>
        <p:spPr bwMode="auto">
          <a:xfrm>
            <a:off x="6324601" y="3505200"/>
            <a:ext cx="1025525" cy="1087438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F31</a:t>
            </a:r>
            <a:endParaRPr lang="en-US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/>
                </a:outerShdw>
              </a:effectLst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9959596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68" name="Rectangle 48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8229600" cy="1143000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en-US" sz="3200" b="1" dirty="0">
                <a:solidFill>
                  <a:srgbClr val="FFFF00"/>
                </a:solidFill>
              </a:rPr>
              <a:t>NIH </a:t>
            </a:r>
            <a:r>
              <a:rPr lang="en-US" sz="3200" b="1" dirty="0">
                <a:solidFill>
                  <a:srgbClr val="FFFF00"/>
                </a:solidFill>
              </a:rPr>
              <a:t>Funding </a:t>
            </a:r>
            <a:r>
              <a:rPr lang="en-US" sz="3200" b="1" dirty="0">
                <a:solidFill>
                  <a:srgbClr val="FFFF00"/>
                </a:solidFill>
              </a:rPr>
              <a:t>Programs </a:t>
            </a:r>
            <a:r>
              <a:rPr lang="en-US" sz="3200" b="1" dirty="0">
                <a:solidFill>
                  <a:srgbClr val="FFFF00"/>
                </a:solidFill>
              </a:rPr>
              <a:t>Support </a:t>
            </a:r>
            <a:r>
              <a:rPr lang="en-US" sz="3200" b="1" dirty="0">
                <a:solidFill>
                  <a:srgbClr val="FFFF00"/>
                </a:solidFill>
              </a:rPr>
              <a:t>Scientists at Every Stage of Their Career</a:t>
            </a:r>
          </a:p>
        </p:txBody>
      </p:sp>
      <p:sp>
        <p:nvSpPr>
          <p:cNvPr id="22532" name="Line 2"/>
          <p:cNvSpPr>
            <a:spLocks noChangeShapeType="1"/>
          </p:cNvSpPr>
          <p:nvPr/>
        </p:nvSpPr>
        <p:spPr bwMode="auto">
          <a:xfrm>
            <a:off x="4572000" y="16764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3"/>
          <p:cNvSpPr>
            <a:spLocks noChangeShapeType="1"/>
          </p:cNvSpPr>
          <p:nvPr/>
        </p:nvSpPr>
        <p:spPr bwMode="auto">
          <a:xfrm>
            <a:off x="4572000" y="19812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Line 4"/>
          <p:cNvSpPr>
            <a:spLocks noChangeShapeType="1"/>
          </p:cNvSpPr>
          <p:nvPr/>
        </p:nvSpPr>
        <p:spPr bwMode="auto">
          <a:xfrm>
            <a:off x="4572000" y="22860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Line 5"/>
          <p:cNvSpPr>
            <a:spLocks noChangeShapeType="1"/>
          </p:cNvSpPr>
          <p:nvPr/>
        </p:nvSpPr>
        <p:spPr bwMode="auto">
          <a:xfrm>
            <a:off x="4572000" y="25908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6"/>
          <p:cNvSpPr>
            <a:spLocks noChangeShapeType="1"/>
          </p:cNvSpPr>
          <p:nvPr/>
        </p:nvSpPr>
        <p:spPr bwMode="auto">
          <a:xfrm flipH="1">
            <a:off x="5749926" y="2514600"/>
            <a:ext cx="26987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527" name="Text Box 7"/>
          <p:cNvSpPr txBox="1">
            <a:spLocks noChangeArrowheads="1"/>
          </p:cNvSpPr>
          <p:nvPr/>
        </p:nvSpPr>
        <p:spPr bwMode="auto">
          <a:xfrm>
            <a:off x="5930468" y="2186869"/>
            <a:ext cx="3143809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indent="111125">
              <a:lnSpc>
                <a:spcPct val="80000"/>
              </a:lnSpc>
              <a:defRPr/>
            </a:pPr>
            <a:r>
              <a:rPr lang="en-US" sz="1200" b="1" dirty="0" err="1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Predoctoral</a:t>
            </a: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Individual NRSA (F31)</a:t>
            </a:r>
          </a:p>
          <a:p>
            <a:pPr indent="111125">
              <a:lnSpc>
                <a:spcPct val="80000"/>
              </a:lnSpc>
              <a:defRPr/>
            </a:pPr>
            <a:r>
              <a:rPr lang="en-US" sz="1200" b="1" dirty="0" err="1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Predoctoral</a:t>
            </a: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Individual MD/PhD NRSA (F30)</a:t>
            </a:r>
          </a:p>
        </p:txBody>
      </p:sp>
      <p:sp>
        <p:nvSpPr>
          <p:cNvPr id="22538" name="Line 8"/>
          <p:cNvSpPr>
            <a:spLocks noChangeShapeType="1"/>
          </p:cNvSpPr>
          <p:nvPr/>
        </p:nvSpPr>
        <p:spPr bwMode="auto">
          <a:xfrm>
            <a:off x="4572000" y="28956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Line 9"/>
          <p:cNvSpPr>
            <a:spLocks noChangeShapeType="1"/>
          </p:cNvSpPr>
          <p:nvPr/>
        </p:nvSpPr>
        <p:spPr bwMode="auto">
          <a:xfrm>
            <a:off x="4572000" y="32004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Line 10"/>
          <p:cNvSpPr>
            <a:spLocks noChangeShapeType="1"/>
          </p:cNvSpPr>
          <p:nvPr/>
        </p:nvSpPr>
        <p:spPr bwMode="auto">
          <a:xfrm>
            <a:off x="4572000" y="38100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Line 11"/>
          <p:cNvSpPr>
            <a:spLocks noChangeShapeType="1"/>
          </p:cNvSpPr>
          <p:nvPr/>
        </p:nvSpPr>
        <p:spPr bwMode="auto">
          <a:xfrm flipH="1">
            <a:off x="5749926" y="3048000"/>
            <a:ext cx="26987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532" name="Text Box 12"/>
          <p:cNvSpPr txBox="1">
            <a:spLocks noChangeArrowheads="1"/>
          </p:cNvSpPr>
          <p:nvPr/>
        </p:nvSpPr>
        <p:spPr bwMode="auto">
          <a:xfrm>
            <a:off x="5981700" y="2892624"/>
            <a:ext cx="3619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Postdoctoral Institutional Training Grant (T32) </a:t>
            </a:r>
          </a:p>
        </p:txBody>
      </p:sp>
      <p:sp>
        <p:nvSpPr>
          <p:cNvPr id="22543" name="Line 13"/>
          <p:cNvSpPr>
            <a:spLocks noChangeShapeType="1"/>
          </p:cNvSpPr>
          <p:nvPr/>
        </p:nvSpPr>
        <p:spPr bwMode="auto">
          <a:xfrm flipH="1">
            <a:off x="5749926" y="3352800"/>
            <a:ext cx="26987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534" name="Text Box 14"/>
          <p:cNvSpPr txBox="1">
            <a:spLocks noChangeArrowheads="1"/>
          </p:cNvSpPr>
          <p:nvPr/>
        </p:nvSpPr>
        <p:spPr bwMode="auto">
          <a:xfrm>
            <a:off x="5943601" y="3200401"/>
            <a:ext cx="26096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Postdoctoral Individual NRSA (F32)</a:t>
            </a: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sp>
        <p:nvSpPr>
          <p:cNvPr id="22545" name="Line 15"/>
          <p:cNvSpPr>
            <a:spLocks noChangeShapeType="1"/>
          </p:cNvSpPr>
          <p:nvPr/>
        </p:nvSpPr>
        <p:spPr bwMode="auto">
          <a:xfrm>
            <a:off x="4572000" y="41148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Line 16"/>
          <p:cNvSpPr>
            <a:spLocks noChangeShapeType="1"/>
          </p:cNvSpPr>
          <p:nvPr/>
        </p:nvSpPr>
        <p:spPr bwMode="auto">
          <a:xfrm>
            <a:off x="4572000" y="44196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Line 17"/>
          <p:cNvSpPr>
            <a:spLocks noChangeShapeType="1"/>
          </p:cNvSpPr>
          <p:nvPr/>
        </p:nvSpPr>
        <p:spPr bwMode="auto">
          <a:xfrm>
            <a:off x="4572000" y="47244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Line 18"/>
          <p:cNvSpPr>
            <a:spLocks noChangeShapeType="1"/>
          </p:cNvSpPr>
          <p:nvPr/>
        </p:nvSpPr>
        <p:spPr bwMode="auto">
          <a:xfrm>
            <a:off x="4572000" y="50292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19"/>
          <p:cNvSpPr>
            <a:spLocks noChangeShapeType="1"/>
          </p:cNvSpPr>
          <p:nvPr/>
        </p:nvSpPr>
        <p:spPr bwMode="auto">
          <a:xfrm>
            <a:off x="4572000" y="53340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Line 20"/>
          <p:cNvSpPr>
            <a:spLocks noChangeShapeType="1"/>
          </p:cNvSpPr>
          <p:nvPr/>
        </p:nvSpPr>
        <p:spPr bwMode="auto">
          <a:xfrm>
            <a:off x="4572000" y="35052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Line 21"/>
          <p:cNvSpPr>
            <a:spLocks noChangeShapeType="1"/>
          </p:cNvSpPr>
          <p:nvPr/>
        </p:nvSpPr>
        <p:spPr bwMode="auto">
          <a:xfrm>
            <a:off x="4572000" y="56388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Line 22"/>
          <p:cNvSpPr>
            <a:spLocks noChangeShapeType="1"/>
          </p:cNvSpPr>
          <p:nvPr/>
        </p:nvSpPr>
        <p:spPr bwMode="auto">
          <a:xfrm>
            <a:off x="4572000" y="59436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23"/>
          <p:cNvSpPr>
            <a:spLocks noChangeShapeType="1"/>
          </p:cNvSpPr>
          <p:nvPr/>
        </p:nvSpPr>
        <p:spPr bwMode="auto">
          <a:xfrm>
            <a:off x="4572000" y="6248400"/>
            <a:ext cx="406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544" name="Text Box 24"/>
          <p:cNvSpPr txBox="1">
            <a:spLocks noChangeArrowheads="1"/>
          </p:cNvSpPr>
          <p:nvPr/>
        </p:nvSpPr>
        <p:spPr bwMode="auto">
          <a:xfrm>
            <a:off x="2057400" y="5026223"/>
            <a:ext cx="1676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Small Grant (R03) </a:t>
            </a:r>
          </a:p>
        </p:txBody>
      </p:sp>
      <p:sp>
        <p:nvSpPr>
          <p:cNvPr id="363545" name="Text Box 25"/>
          <p:cNvSpPr txBox="1">
            <a:spLocks noChangeArrowheads="1"/>
          </p:cNvSpPr>
          <p:nvPr/>
        </p:nvSpPr>
        <p:spPr bwMode="auto">
          <a:xfrm>
            <a:off x="2133600" y="435358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Research Project Grant (R01)</a:t>
            </a:r>
          </a:p>
        </p:txBody>
      </p:sp>
      <p:sp>
        <p:nvSpPr>
          <p:cNvPr id="363546" name="Text Box 26"/>
          <p:cNvSpPr txBox="1">
            <a:spLocks noChangeArrowheads="1"/>
          </p:cNvSpPr>
          <p:nvPr/>
        </p:nvSpPr>
        <p:spPr bwMode="auto">
          <a:xfrm>
            <a:off x="5943600" y="4906964"/>
            <a:ext cx="25357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Independent Scientist Award (K02)</a:t>
            </a:r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58" name="Line 28"/>
          <p:cNvSpPr>
            <a:spLocks noChangeShapeType="1"/>
          </p:cNvSpPr>
          <p:nvPr/>
        </p:nvSpPr>
        <p:spPr bwMode="auto">
          <a:xfrm flipH="1">
            <a:off x="5749926" y="5486400"/>
            <a:ext cx="26987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549" name="Text Box 29"/>
          <p:cNvSpPr txBox="1">
            <a:spLocks noChangeArrowheads="1"/>
          </p:cNvSpPr>
          <p:nvPr/>
        </p:nvSpPr>
        <p:spPr bwMode="auto">
          <a:xfrm>
            <a:off x="3623885" y="1368624"/>
            <a:ext cx="21161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Stage </a:t>
            </a:r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 </a:t>
            </a:r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Scientific Career</a:t>
            </a:r>
            <a:endParaRPr lang="en-US" sz="14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3550" name="Text Box 30"/>
          <p:cNvSpPr txBox="1">
            <a:spLocks noChangeArrowheads="1"/>
          </p:cNvSpPr>
          <p:nvPr/>
        </p:nvSpPr>
        <p:spPr bwMode="auto">
          <a:xfrm>
            <a:off x="6433893" y="1447801"/>
            <a:ext cx="242245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F8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Grant Support Mechanism</a:t>
            </a:r>
            <a:endParaRPr lang="en-US" sz="2400" b="1" dirty="0">
              <a:solidFill>
                <a:srgbClr val="FFF8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61" name="Rectangle 31"/>
          <p:cNvSpPr>
            <a:spLocks noChangeArrowheads="1"/>
          </p:cNvSpPr>
          <p:nvPr/>
        </p:nvSpPr>
        <p:spPr bwMode="auto">
          <a:xfrm>
            <a:off x="4216400" y="1676400"/>
            <a:ext cx="1422400" cy="4724400"/>
          </a:xfrm>
          <a:prstGeom prst="rect">
            <a:avLst/>
          </a:prstGeom>
          <a:gradFill rotWithShape="0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1"/>
          </a:gradFill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/>
          </a:p>
        </p:txBody>
      </p:sp>
      <p:sp>
        <p:nvSpPr>
          <p:cNvPr id="22562" name="Line 32"/>
          <p:cNvSpPr>
            <a:spLocks noChangeShapeType="1"/>
          </p:cNvSpPr>
          <p:nvPr/>
        </p:nvSpPr>
        <p:spPr bwMode="auto">
          <a:xfrm flipH="1">
            <a:off x="4224337" y="2819400"/>
            <a:ext cx="1414463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Line 33"/>
          <p:cNvSpPr>
            <a:spLocks noChangeShapeType="1"/>
          </p:cNvSpPr>
          <p:nvPr/>
        </p:nvSpPr>
        <p:spPr bwMode="auto">
          <a:xfrm flipH="1">
            <a:off x="4191000" y="3886200"/>
            <a:ext cx="1447799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554" name="Text Box 34"/>
          <p:cNvSpPr txBox="1">
            <a:spLocks noChangeArrowheads="1"/>
          </p:cNvSpPr>
          <p:nvPr/>
        </p:nvSpPr>
        <p:spPr bwMode="auto">
          <a:xfrm>
            <a:off x="4298506" y="1771650"/>
            <a:ext cx="12867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GRADUATE/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MEDICAL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STUDENT</a:t>
            </a:r>
          </a:p>
        </p:txBody>
      </p:sp>
      <p:sp>
        <p:nvSpPr>
          <p:cNvPr id="363555" name="Text Box 35"/>
          <p:cNvSpPr txBox="1">
            <a:spLocks noChangeArrowheads="1"/>
          </p:cNvSpPr>
          <p:nvPr/>
        </p:nvSpPr>
        <p:spPr bwMode="auto">
          <a:xfrm>
            <a:off x="4331761" y="2946400"/>
            <a:ext cx="12710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POST</a:t>
            </a:r>
          </a:p>
          <a:p>
            <a:pPr algn="ctr">
              <a:defRPr/>
            </a:pPr>
            <a:r>
              <a:rPr lang="en-US" sz="1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DOCTORAL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3556" name="Text Box 36"/>
          <p:cNvSpPr txBox="1">
            <a:spLocks noChangeArrowheads="1"/>
          </p:cNvSpPr>
          <p:nvPr/>
        </p:nvSpPr>
        <p:spPr bwMode="auto">
          <a:xfrm>
            <a:off x="4622800" y="4165600"/>
            <a:ext cx="787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EARLY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3557" name="Text Box 37"/>
          <p:cNvSpPr txBox="1">
            <a:spLocks noChangeArrowheads="1"/>
          </p:cNvSpPr>
          <p:nvPr/>
        </p:nvSpPr>
        <p:spPr bwMode="auto">
          <a:xfrm>
            <a:off x="4545014" y="5029201"/>
            <a:ext cx="9156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MIDDLE</a:t>
            </a:r>
            <a:endParaRPr lang="en-US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3558" name="Text Box 38"/>
          <p:cNvSpPr txBox="1">
            <a:spLocks noChangeArrowheads="1"/>
          </p:cNvSpPr>
          <p:nvPr/>
        </p:nvSpPr>
        <p:spPr bwMode="auto">
          <a:xfrm>
            <a:off x="4495801" y="5954714"/>
            <a:ext cx="89800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SENIOR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3559" name="Text Box 39"/>
          <p:cNvSpPr txBox="1">
            <a:spLocks noChangeArrowheads="1"/>
          </p:cNvSpPr>
          <p:nvPr/>
        </p:nvSpPr>
        <p:spPr bwMode="auto">
          <a:xfrm rot="-5400000">
            <a:off x="3913188" y="5060951"/>
            <a:ext cx="936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CAREER</a:t>
            </a:r>
            <a:endParaRPr lang="en-US" sz="240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3560" name="Text Box 40"/>
          <p:cNvSpPr txBox="1">
            <a:spLocks noChangeArrowheads="1"/>
          </p:cNvSpPr>
          <p:nvPr/>
        </p:nvSpPr>
        <p:spPr bwMode="auto">
          <a:xfrm>
            <a:off x="6019800" y="1935164"/>
            <a:ext cx="317683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1200" b="1" dirty="0" err="1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Predoctoral</a:t>
            </a: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Institutional Training </a:t>
            </a: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Grant </a:t>
            </a: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(T32)</a:t>
            </a:r>
          </a:p>
        </p:txBody>
      </p:sp>
      <p:sp>
        <p:nvSpPr>
          <p:cNvPr id="22571" name="Line 41"/>
          <p:cNvSpPr>
            <a:spLocks noChangeShapeType="1"/>
          </p:cNvSpPr>
          <p:nvPr/>
        </p:nvSpPr>
        <p:spPr bwMode="auto">
          <a:xfrm flipH="1">
            <a:off x="5749926" y="2057400"/>
            <a:ext cx="26987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2" name="Line 42"/>
          <p:cNvSpPr>
            <a:spLocks noChangeShapeType="1"/>
          </p:cNvSpPr>
          <p:nvPr/>
        </p:nvSpPr>
        <p:spPr bwMode="auto">
          <a:xfrm flipH="1">
            <a:off x="5715001" y="4038600"/>
            <a:ext cx="26987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563" name="Text Box 43"/>
          <p:cNvSpPr txBox="1">
            <a:spLocks noChangeArrowheads="1"/>
          </p:cNvSpPr>
          <p:nvPr/>
        </p:nvSpPr>
        <p:spPr bwMode="auto">
          <a:xfrm>
            <a:off x="6008688" y="3657601"/>
            <a:ext cx="4202112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NIH Pathway to Independence (PI) Award (K99/R00)</a:t>
            </a:r>
          </a:p>
          <a:p>
            <a:pPr>
              <a:lnSpc>
                <a:spcPct val="85000"/>
              </a:lnSpc>
              <a:defRPr/>
            </a:pP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Mentored Research Scientist Development Award (K01)</a:t>
            </a:r>
          </a:p>
          <a:p>
            <a:pPr>
              <a:lnSpc>
                <a:spcPct val="85000"/>
              </a:lnSpc>
              <a:defRPr/>
            </a:pP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Mentored Clinical Scientist Development Award (K08)</a:t>
            </a:r>
          </a:p>
          <a:p>
            <a:pPr algn="l">
              <a:lnSpc>
                <a:spcPct val="85000"/>
              </a:lnSpc>
              <a:defRPr/>
            </a:pP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Mentored </a:t>
            </a: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Patient-Oriented RCDA (K23)</a:t>
            </a:r>
          </a:p>
          <a:p>
            <a:pPr algn="l">
              <a:lnSpc>
                <a:spcPct val="85000"/>
              </a:lnSpc>
              <a:defRPr/>
            </a:pP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Mentored </a:t>
            </a: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Quantitative RCDA (K25)</a:t>
            </a:r>
          </a:p>
        </p:txBody>
      </p:sp>
      <p:sp>
        <p:nvSpPr>
          <p:cNvPr id="22574" name="Line 44"/>
          <p:cNvSpPr>
            <a:spLocks noChangeShapeType="1"/>
          </p:cNvSpPr>
          <p:nvPr/>
        </p:nvSpPr>
        <p:spPr bwMode="auto">
          <a:xfrm flipH="1">
            <a:off x="5749926" y="5054600"/>
            <a:ext cx="26987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565" name="Text Box 45"/>
          <p:cNvSpPr txBox="1">
            <a:spLocks noChangeArrowheads="1"/>
          </p:cNvSpPr>
          <p:nvPr/>
        </p:nvSpPr>
        <p:spPr bwMode="auto">
          <a:xfrm>
            <a:off x="6002549" y="5257801"/>
            <a:ext cx="2462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Midcareer Investigator Award in </a:t>
            </a:r>
          </a:p>
          <a:p>
            <a:pPr>
              <a:defRPr/>
            </a:pPr>
            <a:r>
              <a:rPr lang="en-US" sz="12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Patient-Oriented Research (K24)  </a:t>
            </a:r>
            <a:endParaRPr lang="en-US" sz="14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63567" name="Text Box 47"/>
          <p:cNvSpPr txBox="1">
            <a:spLocks noChangeArrowheads="1"/>
          </p:cNvSpPr>
          <p:nvPr/>
        </p:nvSpPr>
        <p:spPr bwMode="auto">
          <a:xfrm>
            <a:off x="1981200" y="5486400"/>
            <a:ext cx="1981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Exploratory/Develop-mental Grant </a:t>
            </a:r>
            <a:r>
              <a:rPr lang="en-US" sz="1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(R21) </a:t>
            </a:r>
          </a:p>
        </p:txBody>
      </p:sp>
      <p:sp>
        <p:nvSpPr>
          <p:cNvPr id="22578" name="Line 49"/>
          <p:cNvSpPr>
            <a:spLocks noChangeShapeType="1"/>
          </p:cNvSpPr>
          <p:nvPr/>
        </p:nvSpPr>
        <p:spPr bwMode="auto">
          <a:xfrm flipH="1">
            <a:off x="5715001" y="4267200"/>
            <a:ext cx="26987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Line 50"/>
          <p:cNvSpPr>
            <a:spLocks noChangeShapeType="1"/>
          </p:cNvSpPr>
          <p:nvPr/>
        </p:nvSpPr>
        <p:spPr bwMode="auto">
          <a:xfrm flipH="1">
            <a:off x="5715001" y="4572000"/>
            <a:ext cx="26987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Line 51"/>
          <p:cNvSpPr>
            <a:spLocks noChangeShapeType="1"/>
          </p:cNvSpPr>
          <p:nvPr/>
        </p:nvSpPr>
        <p:spPr bwMode="auto">
          <a:xfrm flipH="1">
            <a:off x="5715001" y="4724400"/>
            <a:ext cx="26987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AutoShape 52"/>
          <p:cNvSpPr>
            <a:spLocks/>
          </p:cNvSpPr>
          <p:nvPr/>
        </p:nvSpPr>
        <p:spPr bwMode="auto">
          <a:xfrm>
            <a:off x="3810000" y="4114800"/>
            <a:ext cx="228600" cy="2057400"/>
          </a:xfrm>
          <a:prstGeom prst="leftBrace">
            <a:avLst>
              <a:gd name="adj1" fmla="val 75000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Line 53"/>
          <p:cNvSpPr>
            <a:spLocks noChangeShapeType="1"/>
          </p:cNvSpPr>
          <p:nvPr/>
        </p:nvSpPr>
        <p:spPr bwMode="auto">
          <a:xfrm flipH="1">
            <a:off x="5715001" y="3733800"/>
            <a:ext cx="26987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3" name="Text Box 54"/>
          <p:cNvSpPr txBox="1">
            <a:spLocks noChangeArrowheads="1"/>
          </p:cNvSpPr>
          <p:nvPr/>
        </p:nvSpPr>
        <p:spPr bwMode="auto">
          <a:xfrm>
            <a:off x="2971800" y="6491288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84" name="Text Box 55"/>
          <p:cNvSpPr txBox="1">
            <a:spLocks noChangeArrowheads="1"/>
          </p:cNvSpPr>
          <p:nvPr/>
        </p:nvSpPr>
        <p:spPr bwMode="auto">
          <a:xfrm>
            <a:off x="3581400" y="6369050"/>
            <a:ext cx="47131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dirty="0"/>
              <a:t>*Graph represents a small sample of NIH funding mechanisms available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53668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81000"/>
            <a:ext cx="8382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Stage of Scientific Career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790979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3429000"/>
            <a:ext cx="8382000" cy="14478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sz="4000" i="1" dirty="0">
                <a:solidFill>
                  <a:srgbClr val="00B0F0"/>
                </a:solidFill>
              </a:rPr>
              <a:t>Graduate/Medical Student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75983-5295-4119-B180-93644483F29A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712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 txBox="1">
            <a:spLocks noChangeArrowheads="1"/>
          </p:cNvSpPr>
          <p:nvPr/>
        </p:nvSpPr>
        <p:spPr bwMode="auto">
          <a:xfrm>
            <a:off x="1905000" y="2362200"/>
            <a:ext cx="8305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09537">
              <a:lnSpc>
                <a:spcPct val="80000"/>
              </a:lnSpc>
              <a:spcBef>
                <a:spcPts val="400"/>
              </a:spcBef>
              <a:buClr>
                <a:schemeClr val="tx1"/>
              </a:buClr>
              <a:buSzPct val="68000"/>
            </a:pP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09537">
              <a:lnSpc>
                <a:spcPct val="80000"/>
              </a:lnSpc>
              <a:spcBef>
                <a:spcPts val="400"/>
              </a:spcBef>
              <a:buClr>
                <a:schemeClr val="tx1"/>
              </a:buClr>
              <a:buSzPct val="68000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255588">
              <a:lnSpc>
                <a:spcPct val="80000"/>
              </a:lnSpc>
              <a:spcBef>
                <a:spcPts val="400"/>
              </a:spcBef>
              <a:buClr>
                <a:schemeClr val="tx1"/>
              </a:buClr>
              <a:buSzPct val="68000"/>
              <a:buFont typeface="Arial" charset="0"/>
              <a:buChar char="•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develop a diverse pool of highly trained scientists … in adequate numbers and in appropriate research areas to carry out the Nation’s biomedical and behavioral research agenda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65125" indent="-255588">
              <a:lnSpc>
                <a:spcPct val="80000"/>
              </a:lnSpc>
              <a:spcBef>
                <a:spcPts val="400"/>
              </a:spcBef>
              <a:buClr>
                <a:schemeClr val="tx1"/>
              </a:buClr>
              <a:buSzPct val="68000"/>
              <a:buFont typeface="Arial" charset="0"/>
              <a:buChar char="•"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255588">
              <a:lnSpc>
                <a:spcPct val="80000"/>
              </a:lnSpc>
              <a:spcBef>
                <a:spcPts val="400"/>
              </a:spcBef>
              <a:buClr>
                <a:schemeClr val="tx1"/>
              </a:buClr>
              <a:buSzPct val="68000"/>
              <a:buFont typeface="Arial" charset="0"/>
              <a:buChar char="•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To provide funding for individualized training experiences for promising graduate students and postdoctoral fellows</a:t>
            </a: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255588">
              <a:lnSpc>
                <a:spcPct val="80000"/>
              </a:lnSpc>
              <a:spcBef>
                <a:spcPts val="400"/>
              </a:spcBef>
              <a:buClr>
                <a:schemeClr val="tx1"/>
              </a:buClr>
              <a:buSzPct val="68000"/>
              <a:buFont typeface="Arial" charset="0"/>
              <a:buChar char="•"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255588">
              <a:lnSpc>
                <a:spcPct val="80000"/>
              </a:lnSpc>
              <a:spcBef>
                <a:spcPts val="400"/>
              </a:spcBef>
              <a:buClr>
                <a:schemeClr val="tx1"/>
              </a:buClr>
              <a:buSzPct val="68000"/>
              <a:buFont typeface="Arial" charset="0"/>
              <a:buChar char="•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US citizens, non-citizen nationals, or permanent residents</a:t>
            </a:r>
          </a:p>
          <a:p>
            <a:pPr marL="365125" indent="-255588">
              <a:lnSpc>
                <a:spcPct val="80000"/>
              </a:lnSpc>
              <a:spcBef>
                <a:spcPts val="400"/>
              </a:spcBef>
              <a:buClr>
                <a:schemeClr val="tx1"/>
              </a:buClr>
              <a:buSzPct val="68000"/>
              <a:buFont typeface="Arial" charset="0"/>
              <a:buChar char="•"/>
            </a:pP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255588">
              <a:lnSpc>
                <a:spcPct val="80000"/>
              </a:lnSpc>
              <a:spcBef>
                <a:spcPts val="400"/>
              </a:spcBef>
              <a:buClr>
                <a:schemeClr val="tx1"/>
              </a:buClr>
              <a:buSzPct val="68000"/>
              <a:buFont typeface="Arial" charset="0"/>
              <a:buChar char="•"/>
            </a:pP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Supports pre-doctoral and post-doctoral training</a:t>
            </a:r>
          </a:p>
          <a:p>
            <a:pPr marL="822325" lvl="1" indent="-255588">
              <a:lnSpc>
                <a:spcPct val="80000"/>
              </a:lnSpc>
              <a:spcBef>
                <a:spcPts val="400"/>
              </a:spcBef>
              <a:buClr>
                <a:schemeClr val="tx1"/>
              </a:buClr>
              <a:buSzPct val="68000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819400" y="533400"/>
            <a:ext cx="6705600" cy="990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FEF80E"/>
                </a:solidFill>
                <a:latin typeface="Arial" pitchFamily="34" charset="0"/>
                <a:ea typeface="+mj-ea"/>
                <a:cs typeface="Arial" pitchFamily="34" charset="0"/>
              </a:rPr>
              <a:t>Ruth L. Kirschstein National Research Service Awards (NRSA)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524000" y="1828800"/>
            <a:ext cx="914400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19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52</TotalTime>
  <Words>1465</Words>
  <Application>Microsoft Office PowerPoint</Application>
  <PresentationFormat>Widescreen</PresentationFormat>
  <Paragraphs>355</Paragraphs>
  <Slides>28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Arial Black</vt:lpstr>
      <vt:lpstr>Calibri</vt:lpstr>
      <vt:lpstr>Corbel</vt:lpstr>
      <vt:lpstr>Impact</vt:lpstr>
      <vt:lpstr>Times New Roman</vt:lpstr>
      <vt:lpstr>Wingdings</vt:lpstr>
      <vt:lpstr>Depth</vt:lpstr>
      <vt:lpstr>An Insider’s View:  Writing Your Successful NIH Application</vt:lpstr>
      <vt:lpstr>NIH Program Staff: Your Guide to Scientific Success</vt:lpstr>
      <vt:lpstr>Program Official  [aka Program Director or  Project Officer]</vt:lpstr>
      <vt:lpstr>PowerPoint Presentation</vt:lpstr>
      <vt:lpstr>PowerPoint Presentation</vt:lpstr>
      <vt:lpstr>NIH Grant Award Mechanisms</vt:lpstr>
      <vt:lpstr>NIH Funding Programs Support Scientists at Every Stage of Their Career</vt:lpstr>
      <vt:lpstr>Stage of Scientific Career</vt:lpstr>
      <vt:lpstr>PowerPoint Presentation</vt:lpstr>
      <vt:lpstr>PowerPoint Presentation</vt:lpstr>
      <vt:lpstr>Stage of Scientific Career</vt:lpstr>
      <vt:lpstr>PowerPoint Presentation</vt:lpstr>
      <vt:lpstr>NIH Pathway to Independence Award (K99/R00)</vt:lpstr>
      <vt:lpstr>PowerPoint Presentation</vt:lpstr>
      <vt:lpstr>PowerPoint Presentation</vt:lpstr>
      <vt:lpstr>Stage of Scientific Career</vt:lpstr>
      <vt:lpstr>PowerPoint Presentation</vt:lpstr>
      <vt:lpstr>PowerPoint Presentation</vt:lpstr>
      <vt:lpstr>PowerPoint Presentation</vt:lpstr>
      <vt:lpstr>Stage of Scientific Career</vt:lpstr>
      <vt:lpstr>PowerPoint Presentation</vt:lpstr>
      <vt:lpstr>PowerPoint Presentation</vt:lpstr>
      <vt:lpstr># 1 Concern</vt:lpstr>
      <vt:lpstr># 2 Concern</vt:lpstr>
      <vt:lpstr># 3 Concern</vt:lpstr>
      <vt:lpstr>NIH Program Staff: Your Guide to Scientific Success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Insider’s View: Writing Your Successful NIH Application</dc:title>
  <dc:creator>Sorensen, Roger (NIH/NIDA) [E]</dc:creator>
  <cp:lastModifiedBy>Sorensen, Roger (NIH/NIDA) [E]</cp:lastModifiedBy>
  <cp:revision>18</cp:revision>
  <dcterms:created xsi:type="dcterms:W3CDTF">2017-08-11T02:19:57Z</dcterms:created>
  <dcterms:modified xsi:type="dcterms:W3CDTF">2017-08-11T03:12:11Z</dcterms:modified>
</cp:coreProperties>
</file>